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9" r:id="rId2"/>
    <p:sldId id="279" r:id="rId3"/>
    <p:sldId id="278" r:id="rId4"/>
    <p:sldId id="280" r:id="rId5"/>
    <p:sldId id="262" r:id="rId6"/>
    <p:sldId id="272" r:id="rId7"/>
    <p:sldId id="281" r:id="rId8"/>
    <p:sldId id="266" r:id="rId9"/>
    <p:sldId id="283" r:id="rId10"/>
    <p:sldId id="282" r:id="rId11"/>
    <p:sldId id="269" r:id="rId12"/>
    <p:sldId id="268" r:id="rId13"/>
    <p:sldId id="270" r:id="rId14"/>
    <p:sldId id="286" r:id="rId15"/>
    <p:sldId id="284" r:id="rId16"/>
    <p:sldId id="287" r:id="rId17"/>
    <p:sldId id="267" r:id="rId18"/>
    <p:sldId id="274" r:id="rId19"/>
    <p:sldId id="260" r:id="rId20"/>
    <p:sldId id="261" r:id="rId21"/>
    <p:sldId id="285" r:id="rId22"/>
    <p:sldId id="288" r:id="rId23"/>
    <p:sldId id="289" r:id="rId24"/>
    <p:sldId id="271" r:id="rId25"/>
    <p:sldId id="277" r:id="rId26"/>
    <p:sldId id="258" r:id="rId27"/>
    <p:sldId id="265" r:id="rId28"/>
  </p:sldIdLst>
  <p:sldSz cx="9144000" cy="6858000" type="screen4x3"/>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13" autoAdjust="0"/>
    <p:restoredTop sz="94660"/>
  </p:normalViewPr>
  <p:slideViewPr>
    <p:cSldViewPr>
      <p:cViewPr varScale="1">
        <p:scale>
          <a:sx n="65" d="100"/>
          <a:sy n="65" d="100"/>
        </p:scale>
        <p:origin x="-16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2309" tIns="46154" rIns="92309" bIns="46154" rtlCol="0"/>
          <a:lstStyle>
            <a:lvl1pPr algn="l">
              <a:defRPr sz="1200"/>
            </a:lvl1pPr>
          </a:lstStyle>
          <a:p>
            <a:endParaRPr lang="en-GB"/>
          </a:p>
        </p:txBody>
      </p:sp>
      <p:sp>
        <p:nvSpPr>
          <p:cNvPr id="3" name="Date Placeholder 2"/>
          <p:cNvSpPr>
            <a:spLocks noGrp="1"/>
          </p:cNvSpPr>
          <p:nvPr>
            <p:ph type="dt" sz="quarter" idx="1"/>
          </p:nvPr>
        </p:nvSpPr>
        <p:spPr>
          <a:xfrm>
            <a:off x="3898102" y="0"/>
            <a:ext cx="2982119" cy="500142"/>
          </a:xfrm>
          <a:prstGeom prst="rect">
            <a:avLst/>
          </a:prstGeom>
        </p:spPr>
        <p:txBody>
          <a:bodyPr vert="horz" lIns="92309" tIns="46154" rIns="92309" bIns="46154" rtlCol="0"/>
          <a:lstStyle>
            <a:lvl1pPr algn="r">
              <a:defRPr sz="1200"/>
            </a:lvl1pPr>
          </a:lstStyle>
          <a:p>
            <a:fld id="{C7D917AB-351C-4015-9F49-64D74013B433}" type="datetimeFigureOut">
              <a:rPr lang="en-GB" smtClean="0"/>
              <a:t>02/12/2016</a:t>
            </a:fld>
            <a:endParaRPr lang="en-GB"/>
          </a:p>
        </p:txBody>
      </p:sp>
      <p:sp>
        <p:nvSpPr>
          <p:cNvPr id="4" name="Footer Placeholder 3"/>
          <p:cNvSpPr>
            <a:spLocks noGrp="1"/>
          </p:cNvSpPr>
          <p:nvPr>
            <p:ph type="ftr" sz="quarter" idx="2"/>
          </p:nvPr>
        </p:nvSpPr>
        <p:spPr>
          <a:xfrm>
            <a:off x="0" y="9500960"/>
            <a:ext cx="2982119" cy="500142"/>
          </a:xfrm>
          <a:prstGeom prst="rect">
            <a:avLst/>
          </a:prstGeom>
        </p:spPr>
        <p:txBody>
          <a:bodyPr vert="horz" lIns="92309" tIns="46154" rIns="92309" bIns="46154" rtlCol="0" anchor="b"/>
          <a:lstStyle>
            <a:lvl1pPr algn="l">
              <a:defRPr sz="1200"/>
            </a:lvl1pPr>
          </a:lstStyle>
          <a:p>
            <a:endParaRPr lang="en-GB"/>
          </a:p>
        </p:txBody>
      </p:sp>
      <p:sp>
        <p:nvSpPr>
          <p:cNvPr id="5" name="Slide Number Placeholder 4"/>
          <p:cNvSpPr>
            <a:spLocks noGrp="1"/>
          </p:cNvSpPr>
          <p:nvPr>
            <p:ph type="sldNum" sz="quarter" idx="3"/>
          </p:nvPr>
        </p:nvSpPr>
        <p:spPr>
          <a:xfrm>
            <a:off x="3898102" y="9500960"/>
            <a:ext cx="2982119" cy="500142"/>
          </a:xfrm>
          <a:prstGeom prst="rect">
            <a:avLst/>
          </a:prstGeom>
        </p:spPr>
        <p:txBody>
          <a:bodyPr vert="horz" lIns="92309" tIns="46154" rIns="92309" bIns="46154" rtlCol="0" anchor="b"/>
          <a:lstStyle>
            <a:lvl1pPr algn="r">
              <a:defRPr sz="1200"/>
            </a:lvl1pPr>
          </a:lstStyle>
          <a:p>
            <a:fld id="{1F330A93-16B4-4CF3-A6F6-7AC419B70B01}" type="slidenum">
              <a:rPr lang="en-GB" smtClean="0"/>
              <a:t>‹#›</a:t>
            </a:fld>
            <a:endParaRPr lang="en-GB"/>
          </a:p>
        </p:txBody>
      </p:sp>
    </p:spTree>
    <p:extLst>
      <p:ext uri="{BB962C8B-B14F-4D97-AF65-F5344CB8AC3E}">
        <p14:creationId xmlns:p14="http://schemas.microsoft.com/office/powerpoint/2010/main" val="3281419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2309" tIns="46154" rIns="92309" bIns="46154" rtlCol="0"/>
          <a:lstStyle>
            <a:lvl1pPr algn="l">
              <a:defRPr sz="1200"/>
            </a:lvl1pPr>
          </a:lstStyle>
          <a:p>
            <a:endParaRPr lang="en-GB"/>
          </a:p>
        </p:txBody>
      </p:sp>
      <p:sp>
        <p:nvSpPr>
          <p:cNvPr id="3" name="Date Placeholder 2"/>
          <p:cNvSpPr>
            <a:spLocks noGrp="1"/>
          </p:cNvSpPr>
          <p:nvPr>
            <p:ph type="dt" idx="1"/>
          </p:nvPr>
        </p:nvSpPr>
        <p:spPr>
          <a:xfrm>
            <a:off x="3898102" y="0"/>
            <a:ext cx="2982119" cy="500142"/>
          </a:xfrm>
          <a:prstGeom prst="rect">
            <a:avLst/>
          </a:prstGeom>
        </p:spPr>
        <p:txBody>
          <a:bodyPr vert="horz" lIns="92309" tIns="46154" rIns="92309" bIns="46154" rtlCol="0"/>
          <a:lstStyle>
            <a:lvl1pPr algn="r">
              <a:defRPr sz="1200"/>
            </a:lvl1pPr>
          </a:lstStyle>
          <a:p>
            <a:fld id="{D917AD0B-AD3D-4D2C-88AE-5691E223583B}" type="datetimeFigureOut">
              <a:rPr lang="en-GB" smtClean="0"/>
              <a:t>02/12/2016</a:t>
            </a:fld>
            <a:endParaRPr lang="en-GB"/>
          </a:p>
        </p:txBody>
      </p:sp>
      <p:sp>
        <p:nvSpPr>
          <p:cNvPr id="4" name="Slide Image Placeholder 3"/>
          <p:cNvSpPr>
            <a:spLocks noGrp="1" noRot="1" noChangeAspect="1"/>
          </p:cNvSpPr>
          <p:nvPr>
            <p:ph type="sldImg" idx="2"/>
          </p:nvPr>
        </p:nvSpPr>
        <p:spPr>
          <a:xfrm>
            <a:off x="939800" y="750888"/>
            <a:ext cx="5002213" cy="3751262"/>
          </a:xfrm>
          <a:prstGeom prst="rect">
            <a:avLst/>
          </a:prstGeom>
          <a:noFill/>
          <a:ln w="12700">
            <a:solidFill>
              <a:prstClr val="black"/>
            </a:solidFill>
          </a:ln>
        </p:spPr>
        <p:txBody>
          <a:bodyPr vert="horz" lIns="92309" tIns="46154" rIns="92309" bIns="46154" rtlCol="0" anchor="ctr"/>
          <a:lstStyle/>
          <a:p>
            <a:endParaRPr lang="en-GB"/>
          </a:p>
        </p:txBody>
      </p:sp>
      <p:sp>
        <p:nvSpPr>
          <p:cNvPr id="5" name="Notes Placeholder 4"/>
          <p:cNvSpPr>
            <a:spLocks noGrp="1"/>
          </p:cNvSpPr>
          <p:nvPr>
            <p:ph type="body" sz="quarter" idx="3"/>
          </p:nvPr>
        </p:nvSpPr>
        <p:spPr>
          <a:xfrm>
            <a:off x="688182" y="4751349"/>
            <a:ext cx="5505450" cy="4501277"/>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00960"/>
            <a:ext cx="2982119" cy="500142"/>
          </a:xfrm>
          <a:prstGeom prst="rect">
            <a:avLst/>
          </a:prstGeom>
        </p:spPr>
        <p:txBody>
          <a:bodyPr vert="horz" lIns="92309" tIns="46154" rIns="92309" bIns="46154" rtlCol="0" anchor="b"/>
          <a:lstStyle>
            <a:lvl1pPr algn="l">
              <a:defRPr sz="1200"/>
            </a:lvl1pPr>
          </a:lstStyle>
          <a:p>
            <a:endParaRPr lang="en-GB"/>
          </a:p>
        </p:txBody>
      </p:sp>
      <p:sp>
        <p:nvSpPr>
          <p:cNvPr id="7" name="Slide Number Placeholder 6"/>
          <p:cNvSpPr>
            <a:spLocks noGrp="1"/>
          </p:cNvSpPr>
          <p:nvPr>
            <p:ph type="sldNum" sz="quarter" idx="5"/>
          </p:nvPr>
        </p:nvSpPr>
        <p:spPr>
          <a:xfrm>
            <a:off x="3898102" y="9500960"/>
            <a:ext cx="2982119" cy="500142"/>
          </a:xfrm>
          <a:prstGeom prst="rect">
            <a:avLst/>
          </a:prstGeom>
        </p:spPr>
        <p:txBody>
          <a:bodyPr vert="horz" lIns="92309" tIns="46154" rIns="92309" bIns="46154" rtlCol="0" anchor="b"/>
          <a:lstStyle>
            <a:lvl1pPr algn="r">
              <a:defRPr sz="1200"/>
            </a:lvl1pPr>
          </a:lstStyle>
          <a:p>
            <a:fld id="{E43577D3-C0AB-4382-9A6D-3A39EE2638E8}" type="slidenum">
              <a:rPr lang="en-GB" smtClean="0"/>
              <a:t>‹#›</a:t>
            </a:fld>
            <a:endParaRPr lang="en-GB"/>
          </a:p>
        </p:txBody>
      </p:sp>
    </p:spTree>
    <p:extLst>
      <p:ext uri="{BB962C8B-B14F-4D97-AF65-F5344CB8AC3E}">
        <p14:creationId xmlns:p14="http://schemas.microsoft.com/office/powerpoint/2010/main" val="3739301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43577D3-C0AB-4382-9A6D-3A39EE2638E8}" type="slidenum">
              <a:rPr lang="en-GB" smtClean="0"/>
              <a:t>1</a:t>
            </a:fld>
            <a:endParaRPr lang="en-GB"/>
          </a:p>
        </p:txBody>
      </p:sp>
    </p:spTree>
    <p:extLst>
      <p:ext uri="{BB962C8B-B14F-4D97-AF65-F5344CB8AC3E}">
        <p14:creationId xmlns:p14="http://schemas.microsoft.com/office/powerpoint/2010/main" val="1182265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Initially</a:t>
            </a:r>
            <a:r>
              <a:rPr lang="en-GB" baseline="0" dirty="0" smtClean="0"/>
              <a:t> this problem is easy without any parameters set.  If you ask the children to put in numbers to make the product slightly smaller you get some really great mathematical thinking.  Interesting answers to this have been 13.99999 x 3 or 14 x 2.999999   and 27 x 1.5.</a:t>
            </a:r>
            <a:endParaRPr lang="en-GB" dirty="0"/>
          </a:p>
        </p:txBody>
      </p:sp>
      <p:sp>
        <p:nvSpPr>
          <p:cNvPr id="4" name="Slide Number Placeholder 3"/>
          <p:cNvSpPr>
            <a:spLocks noGrp="1"/>
          </p:cNvSpPr>
          <p:nvPr>
            <p:ph type="sldNum" sz="quarter" idx="10"/>
          </p:nvPr>
        </p:nvSpPr>
        <p:spPr/>
        <p:txBody>
          <a:bodyPr/>
          <a:lstStyle/>
          <a:p>
            <a:fld id="{E43577D3-C0AB-4382-9A6D-3A39EE2638E8}" type="slidenum">
              <a:rPr lang="en-GB" smtClean="0"/>
              <a:t>20</a:t>
            </a:fld>
            <a:endParaRPr lang="en-GB"/>
          </a:p>
        </p:txBody>
      </p:sp>
    </p:spTree>
    <p:extLst>
      <p:ext uri="{BB962C8B-B14F-4D97-AF65-F5344CB8AC3E}">
        <p14:creationId xmlns:p14="http://schemas.microsoft.com/office/powerpoint/2010/main" val="30829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Numberlink Board</a:t>
            </a:r>
            <a:r>
              <a:rPr lang="en-GB" dirty="0" smtClean="0">
                <a:latin typeface="Bernard MT Condensed"/>
              </a:rPr>
              <a:t>™ is a very useful tool for developing this kind of procedural variation and for</a:t>
            </a:r>
            <a:r>
              <a:rPr lang="en-GB" baseline="0" dirty="0" smtClean="0">
                <a:latin typeface="Bernard MT Condensed"/>
              </a:rPr>
              <a:t> visualising the structure of multiplication in its sense of repeated aggregation.  </a:t>
            </a:r>
            <a:endParaRPr lang="en-GB" dirty="0"/>
          </a:p>
        </p:txBody>
      </p:sp>
      <p:sp>
        <p:nvSpPr>
          <p:cNvPr id="4" name="Slide Number Placeholder 3"/>
          <p:cNvSpPr>
            <a:spLocks noGrp="1"/>
          </p:cNvSpPr>
          <p:nvPr>
            <p:ph type="sldNum" sz="quarter" idx="10"/>
          </p:nvPr>
        </p:nvSpPr>
        <p:spPr/>
        <p:txBody>
          <a:bodyPr/>
          <a:lstStyle/>
          <a:p>
            <a:fld id="{E43577D3-C0AB-4382-9A6D-3A39EE2638E8}" type="slidenum">
              <a:rPr lang="en-GB" smtClean="0"/>
              <a:t>23</a:t>
            </a:fld>
            <a:endParaRPr lang="en-GB"/>
          </a:p>
        </p:txBody>
      </p:sp>
    </p:spTree>
    <p:extLst>
      <p:ext uri="{BB962C8B-B14F-4D97-AF65-F5344CB8AC3E}">
        <p14:creationId xmlns:p14="http://schemas.microsoft.com/office/powerpoint/2010/main" val="3934300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43577D3-C0AB-4382-9A6D-3A39EE2638E8}" type="slidenum">
              <a:rPr lang="en-GB" smtClean="0"/>
              <a:t>2</a:t>
            </a:fld>
            <a:endParaRPr lang="en-GB"/>
          </a:p>
        </p:txBody>
      </p:sp>
    </p:spTree>
    <p:extLst>
      <p:ext uri="{BB962C8B-B14F-4D97-AF65-F5344CB8AC3E}">
        <p14:creationId xmlns:p14="http://schemas.microsoft.com/office/powerpoint/2010/main" val="1521450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43577D3-C0AB-4382-9A6D-3A39EE2638E8}" type="slidenum">
              <a:rPr lang="en-GB" smtClean="0"/>
              <a:t>6</a:t>
            </a:fld>
            <a:endParaRPr lang="en-GB"/>
          </a:p>
        </p:txBody>
      </p:sp>
    </p:spTree>
    <p:extLst>
      <p:ext uri="{BB962C8B-B14F-4D97-AF65-F5344CB8AC3E}">
        <p14:creationId xmlns:p14="http://schemas.microsoft.com/office/powerpoint/2010/main" val="1521450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Encourage children to represent this calculation with 14 as the multiplicand and 3 as the multiplier, then with 14 as the multiplier and 3 as the multiplicand.  Can they show a way to prove that these two calculations have the same product? </a:t>
            </a:r>
          </a:p>
        </p:txBody>
      </p:sp>
      <p:sp>
        <p:nvSpPr>
          <p:cNvPr id="4" name="Slide Number Placeholder 3"/>
          <p:cNvSpPr>
            <a:spLocks noGrp="1"/>
          </p:cNvSpPr>
          <p:nvPr>
            <p:ph type="sldNum" sz="quarter" idx="10"/>
          </p:nvPr>
        </p:nvSpPr>
        <p:spPr/>
        <p:txBody>
          <a:bodyPr/>
          <a:lstStyle/>
          <a:p>
            <a:fld id="{E43577D3-C0AB-4382-9A6D-3A39EE2638E8}" type="slidenum">
              <a:rPr lang="en-GB" smtClean="0"/>
              <a:t>7</a:t>
            </a:fld>
            <a:endParaRPr lang="en-GB"/>
          </a:p>
        </p:txBody>
      </p:sp>
    </p:spTree>
    <p:extLst>
      <p:ext uri="{BB962C8B-B14F-4D97-AF65-F5344CB8AC3E}">
        <p14:creationId xmlns:p14="http://schemas.microsoft.com/office/powerpoint/2010/main" val="1521450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43577D3-C0AB-4382-9A6D-3A39EE2638E8}" type="slidenum">
              <a:rPr lang="en-GB" smtClean="0"/>
              <a:t>9</a:t>
            </a:fld>
            <a:endParaRPr lang="en-GB"/>
          </a:p>
        </p:txBody>
      </p:sp>
    </p:spTree>
    <p:extLst>
      <p:ext uri="{BB962C8B-B14F-4D97-AF65-F5344CB8AC3E}">
        <p14:creationId xmlns:p14="http://schemas.microsoft.com/office/powerpoint/2010/main" val="1521450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Can children draw representations using both 14 as the multiplicand and 3 as the multiplicand?  Can they annotate their drawings to explain their thinking? </a:t>
            </a:r>
            <a:endParaRPr lang="en-GB" baseline="0" dirty="0" smtClean="0"/>
          </a:p>
        </p:txBody>
      </p:sp>
      <p:sp>
        <p:nvSpPr>
          <p:cNvPr id="4" name="Slide Number Placeholder 3"/>
          <p:cNvSpPr>
            <a:spLocks noGrp="1"/>
          </p:cNvSpPr>
          <p:nvPr>
            <p:ph type="sldNum" sz="quarter" idx="10"/>
          </p:nvPr>
        </p:nvSpPr>
        <p:spPr/>
        <p:txBody>
          <a:bodyPr/>
          <a:lstStyle/>
          <a:p>
            <a:fld id="{E43577D3-C0AB-4382-9A6D-3A39EE2638E8}" type="slidenum">
              <a:rPr lang="en-GB" smtClean="0"/>
              <a:t>10</a:t>
            </a:fld>
            <a:endParaRPr lang="en-GB"/>
          </a:p>
        </p:txBody>
      </p:sp>
    </p:spTree>
    <p:extLst>
      <p:ext uri="{BB962C8B-B14F-4D97-AF65-F5344CB8AC3E}">
        <p14:creationId xmlns:p14="http://schemas.microsoft.com/office/powerpoint/2010/main" val="1204409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my</a:t>
            </a:r>
            <a:r>
              <a:rPr lang="en-GB" baseline="0" dirty="0" smtClean="0"/>
              <a:t> experience children often find this quite tricky and get muddled up with wording.  Use the concrete apparatus models to help to draw out the structure of repeated addition and the idea of the same set of things repeated.  </a:t>
            </a:r>
            <a:endParaRPr lang="en-GB" dirty="0"/>
          </a:p>
        </p:txBody>
      </p:sp>
      <p:sp>
        <p:nvSpPr>
          <p:cNvPr id="4" name="Slide Number Placeholder 3"/>
          <p:cNvSpPr>
            <a:spLocks noGrp="1"/>
          </p:cNvSpPr>
          <p:nvPr>
            <p:ph type="sldNum" sz="quarter" idx="10"/>
          </p:nvPr>
        </p:nvSpPr>
        <p:spPr/>
        <p:txBody>
          <a:bodyPr/>
          <a:lstStyle/>
          <a:p>
            <a:fld id="{E43577D3-C0AB-4382-9A6D-3A39EE2638E8}" type="slidenum">
              <a:rPr lang="en-GB" smtClean="0"/>
              <a:t>13</a:t>
            </a:fld>
            <a:endParaRPr lang="en-GB"/>
          </a:p>
        </p:txBody>
      </p:sp>
    </p:spTree>
    <p:extLst>
      <p:ext uri="{BB962C8B-B14F-4D97-AF65-F5344CB8AC3E}">
        <p14:creationId xmlns:p14="http://schemas.microsoft.com/office/powerpoint/2010/main" val="830310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Connections using place value will probably be thought of initially </a:t>
            </a:r>
            <a:r>
              <a:rPr lang="en-GB" baseline="0" dirty="0" err="1" smtClean="0"/>
              <a:t>eg</a:t>
            </a:r>
            <a:r>
              <a:rPr lang="en-GB" baseline="0" dirty="0" smtClean="0"/>
              <a:t>. 1.4 x 3 and 14 x 30 etc.  Inverse operations will also probably be one of the first connections made </a:t>
            </a:r>
            <a:r>
              <a:rPr lang="en-GB" baseline="0" dirty="0" err="1" smtClean="0"/>
              <a:t>eg</a:t>
            </a:r>
            <a:r>
              <a:rPr lang="en-GB" baseline="0" dirty="0" smtClean="0"/>
              <a:t>. 42 ÷ 3 = 14  or 3 = 42 ÷ 14</a:t>
            </a:r>
          </a:p>
        </p:txBody>
      </p:sp>
      <p:sp>
        <p:nvSpPr>
          <p:cNvPr id="4" name="Slide Number Placeholder 3"/>
          <p:cNvSpPr>
            <a:spLocks noGrp="1"/>
          </p:cNvSpPr>
          <p:nvPr>
            <p:ph type="sldNum" sz="quarter" idx="10"/>
          </p:nvPr>
        </p:nvSpPr>
        <p:spPr/>
        <p:txBody>
          <a:bodyPr/>
          <a:lstStyle/>
          <a:p>
            <a:fld id="{E43577D3-C0AB-4382-9A6D-3A39EE2638E8}" type="slidenum">
              <a:rPr lang="en-GB" smtClean="0"/>
              <a:t>15</a:t>
            </a:fld>
            <a:endParaRPr lang="en-GB"/>
          </a:p>
        </p:txBody>
      </p:sp>
    </p:spTree>
    <p:extLst>
      <p:ext uri="{BB962C8B-B14F-4D97-AF65-F5344CB8AC3E}">
        <p14:creationId xmlns:p14="http://schemas.microsoft.com/office/powerpoint/2010/main" val="1521450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Using the changed representation of 4 </a:t>
            </a:r>
            <a:r>
              <a:rPr lang="en-GB" baseline="0" dirty="0" smtClean="0"/>
              <a:t>x 3 where 3 is the multiplicand to 6 is the </a:t>
            </a:r>
            <a:r>
              <a:rPr lang="en-GB" baseline="0" dirty="0" smtClean="0"/>
              <a:t>multiplicand, further calculations can be explored using the doubling and halving principle.  </a:t>
            </a:r>
            <a:r>
              <a:rPr lang="en-GB" baseline="0" dirty="0" smtClean="0"/>
              <a:t>Can you explain what has happened and why?  Can you continue the pattern using this connection of doubling and halving? </a:t>
            </a:r>
          </a:p>
        </p:txBody>
      </p:sp>
      <p:sp>
        <p:nvSpPr>
          <p:cNvPr id="4" name="Slide Number Placeholder 3"/>
          <p:cNvSpPr>
            <a:spLocks noGrp="1"/>
          </p:cNvSpPr>
          <p:nvPr>
            <p:ph type="sldNum" sz="quarter" idx="10"/>
          </p:nvPr>
        </p:nvSpPr>
        <p:spPr/>
        <p:txBody>
          <a:bodyPr/>
          <a:lstStyle/>
          <a:p>
            <a:fld id="{E43577D3-C0AB-4382-9A6D-3A39EE2638E8}" type="slidenum">
              <a:rPr lang="en-GB" smtClean="0"/>
              <a:t>16</a:t>
            </a:fld>
            <a:endParaRPr lang="en-GB"/>
          </a:p>
        </p:txBody>
      </p:sp>
    </p:spTree>
    <p:extLst>
      <p:ext uri="{BB962C8B-B14F-4D97-AF65-F5344CB8AC3E}">
        <p14:creationId xmlns:p14="http://schemas.microsoft.com/office/powerpoint/2010/main" val="152145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21011E8-DA8F-4B71-9F9A-583B85A4BD38}" type="datetime1">
              <a:rPr lang="en-GB" smtClean="0"/>
              <a:t>02/12/2016</a:t>
            </a:fld>
            <a:endParaRPr lang="en-GB"/>
          </a:p>
        </p:txBody>
      </p:sp>
      <p:sp>
        <p:nvSpPr>
          <p:cNvPr id="5" name="Footer Placeholder 4"/>
          <p:cNvSpPr>
            <a:spLocks noGrp="1"/>
          </p:cNvSpPr>
          <p:nvPr>
            <p:ph type="ftr" sz="quarter" idx="11"/>
          </p:nvPr>
        </p:nvSpPr>
        <p:spPr/>
        <p:txBody>
          <a:bodyPr/>
          <a:lstStyle/>
          <a:p>
            <a:r>
              <a:rPr lang="en-GB" smtClean="0"/>
              <a:t>K. Crozier Eynesbury Primary School</a:t>
            </a:r>
            <a:endParaRPr lang="en-GB"/>
          </a:p>
        </p:txBody>
      </p:sp>
      <p:sp>
        <p:nvSpPr>
          <p:cNvPr id="6" name="Slide Number Placeholder 5"/>
          <p:cNvSpPr>
            <a:spLocks noGrp="1"/>
          </p:cNvSpPr>
          <p:nvPr>
            <p:ph type="sldNum" sz="quarter" idx="12"/>
          </p:nvPr>
        </p:nvSpPr>
        <p:spPr/>
        <p:txBody>
          <a:bodyPr/>
          <a:lstStyle/>
          <a:p>
            <a:fld id="{0FF07658-5B29-4378-BAFB-9275E5AA4198}" type="slidenum">
              <a:rPr lang="en-GB" smtClean="0"/>
              <a:t>‹#›</a:t>
            </a:fld>
            <a:endParaRPr lang="en-GB"/>
          </a:p>
        </p:txBody>
      </p:sp>
    </p:spTree>
    <p:extLst>
      <p:ext uri="{BB962C8B-B14F-4D97-AF65-F5344CB8AC3E}">
        <p14:creationId xmlns:p14="http://schemas.microsoft.com/office/powerpoint/2010/main" val="2308764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5DB204-8656-4BA5-A324-82C356C9DB7E}" type="datetime1">
              <a:rPr lang="en-GB" smtClean="0"/>
              <a:t>02/12/2016</a:t>
            </a:fld>
            <a:endParaRPr lang="en-GB"/>
          </a:p>
        </p:txBody>
      </p:sp>
      <p:sp>
        <p:nvSpPr>
          <p:cNvPr id="5" name="Footer Placeholder 4"/>
          <p:cNvSpPr>
            <a:spLocks noGrp="1"/>
          </p:cNvSpPr>
          <p:nvPr>
            <p:ph type="ftr" sz="quarter" idx="11"/>
          </p:nvPr>
        </p:nvSpPr>
        <p:spPr/>
        <p:txBody>
          <a:bodyPr/>
          <a:lstStyle/>
          <a:p>
            <a:r>
              <a:rPr lang="en-GB" smtClean="0"/>
              <a:t>K. Crozier Eynesbury Primary School</a:t>
            </a:r>
            <a:endParaRPr lang="en-GB"/>
          </a:p>
        </p:txBody>
      </p:sp>
      <p:sp>
        <p:nvSpPr>
          <p:cNvPr id="6" name="Slide Number Placeholder 5"/>
          <p:cNvSpPr>
            <a:spLocks noGrp="1"/>
          </p:cNvSpPr>
          <p:nvPr>
            <p:ph type="sldNum" sz="quarter" idx="12"/>
          </p:nvPr>
        </p:nvSpPr>
        <p:spPr/>
        <p:txBody>
          <a:bodyPr/>
          <a:lstStyle/>
          <a:p>
            <a:fld id="{0FF07658-5B29-4378-BAFB-9275E5AA4198}" type="slidenum">
              <a:rPr lang="en-GB" smtClean="0"/>
              <a:t>‹#›</a:t>
            </a:fld>
            <a:endParaRPr lang="en-GB"/>
          </a:p>
        </p:txBody>
      </p:sp>
    </p:spTree>
    <p:extLst>
      <p:ext uri="{BB962C8B-B14F-4D97-AF65-F5344CB8AC3E}">
        <p14:creationId xmlns:p14="http://schemas.microsoft.com/office/powerpoint/2010/main" val="274040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9DC2A4-35B6-491A-A172-1DBEE242EC40}" type="datetime1">
              <a:rPr lang="en-GB" smtClean="0"/>
              <a:t>02/12/2016</a:t>
            </a:fld>
            <a:endParaRPr lang="en-GB"/>
          </a:p>
        </p:txBody>
      </p:sp>
      <p:sp>
        <p:nvSpPr>
          <p:cNvPr id="5" name="Footer Placeholder 4"/>
          <p:cNvSpPr>
            <a:spLocks noGrp="1"/>
          </p:cNvSpPr>
          <p:nvPr>
            <p:ph type="ftr" sz="quarter" idx="11"/>
          </p:nvPr>
        </p:nvSpPr>
        <p:spPr/>
        <p:txBody>
          <a:bodyPr/>
          <a:lstStyle/>
          <a:p>
            <a:r>
              <a:rPr lang="en-GB" smtClean="0"/>
              <a:t>K. Crozier Eynesbury Primary School</a:t>
            </a:r>
            <a:endParaRPr lang="en-GB"/>
          </a:p>
        </p:txBody>
      </p:sp>
      <p:sp>
        <p:nvSpPr>
          <p:cNvPr id="6" name="Slide Number Placeholder 5"/>
          <p:cNvSpPr>
            <a:spLocks noGrp="1"/>
          </p:cNvSpPr>
          <p:nvPr>
            <p:ph type="sldNum" sz="quarter" idx="12"/>
          </p:nvPr>
        </p:nvSpPr>
        <p:spPr/>
        <p:txBody>
          <a:bodyPr/>
          <a:lstStyle/>
          <a:p>
            <a:fld id="{0FF07658-5B29-4378-BAFB-9275E5AA4198}" type="slidenum">
              <a:rPr lang="en-GB" smtClean="0"/>
              <a:t>‹#›</a:t>
            </a:fld>
            <a:endParaRPr lang="en-GB"/>
          </a:p>
        </p:txBody>
      </p:sp>
    </p:spTree>
    <p:extLst>
      <p:ext uri="{BB962C8B-B14F-4D97-AF65-F5344CB8AC3E}">
        <p14:creationId xmlns:p14="http://schemas.microsoft.com/office/powerpoint/2010/main" val="101890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885029-4A8A-4791-AEFC-955D5C743598}" type="datetime1">
              <a:rPr lang="en-GB" smtClean="0"/>
              <a:t>02/12/2016</a:t>
            </a:fld>
            <a:endParaRPr lang="en-GB"/>
          </a:p>
        </p:txBody>
      </p:sp>
      <p:sp>
        <p:nvSpPr>
          <p:cNvPr id="5" name="Footer Placeholder 4"/>
          <p:cNvSpPr>
            <a:spLocks noGrp="1"/>
          </p:cNvSpPr>
          <p:nvPr>
            <p:ph type="ftr" sz="quarter" idx="11"/>
          </p:nvPr>
        </p:nvSpPr>
        <p:spPr/>
        <p:txBody>
          <a:bodyPr/>
          <a:lstStyle/>
          <a:p>
            <a:r>
              <a:rPr lang="en-GB" smtClean="0"/>
              <a:t>K. Crozier Eynesbury Primary School</a:t>
            </a:r>
            <a:endParaRPr lang="en-GB"/>
          </a:p>
        </p:txBody>
      </p:sp>
      <p:sp>
        <p:nvSpPr>
          <p:cNvPr id="6" name="Slide Number Placeholder 5"/>
          <p:cNvSpPr>
            <a:spLocks noGrp="1"/>
          </p:cNvSpPr>
          <p:nvPr>
            <p:ph type="sldNum" sz="quarter" idx="12"/>
          </p:nvPr>
        </p:nvSpPr>
        <p:spPr/>
        <p:txBody>
          <a:bodyPr/>
          <a:lstStyle/>
          <a:p>
            <a:fld id="{0FF07658-5B29-4378-BAFB-9275E5AA4198}" type="slidenum">
              <a:rPr lang="en-GB" smtClean="0"/>
              <a:t>‹#›</a:t>
            </a:fld>
            <a:endParaRPr lang="en-GB"/>
          </a:p>
        </p:txBody>
      </p:sp>
    </p:spTree>
    <p:extLst>
      <p:ext uri="{BB962C8B-B14F-4D97-AF65-F5344CB8AC3E}">
        <p14:creationId xmlns:p14="http://schemas.microsoft.com/office/powerpoint/2010/main" val="309054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557C77-C2B8-4638-8FFE-C20509053A99}" type="datetime1">
              <a:rPr lang="en-GB" smtClean="0"/>
              <a:t>02/12/2016</a:t>
            </a:fld>
            <a:endParaRPr lang="en-GB"/>
          </a:p>
        </p:txBody>
      </p:sp>
      <p:sp>
        <p:nvSpPr>
          <p:cNvPr id="5" name="Footer Placeholder 4"/>
          <p:cNvSpPr>
            <a:spLocks noGrp="1"/>
          </p:cNvSpPr>
          <p:nvPr>
            <p:ph type="ftr" sz="quarter" idx="11"/>
          </p:nvPr>
        </p:nvSpPr>
        <p:spPr/>
        <p:txBody>
          <a:bodyPr/>
          <a:lstStyle/>
          <a:p>
            <a:r>
              <a:rPr lang="en-GB" smtClean="0"/>
              <a:t>K. Crozier Eynesbury Primary School</a:t>
            </a:r>
            <a:endParaRPr lang="en-GB"/>
          </a:p>
        </p:txBody>
      </p:sp>
      <p:sp>
        <p:nvSpPr>
          <p:cNvPr id="6" name="Slide Number Placeholder 5"/>
          <p:cNvSpPr>
            <a:spLocks noGrp="1"/>
          </p:cNvSpPr>
          <p:nvPr>
            <p:ph type="sldNum" sz="quarter" idx="12"/>
          </p:nvPr>
        </p:nvSpPr>
        <p:spPr/>
        <p:txBody>
          <a:bodyPr/>
          <a:lstStyle/>
          <a:p>
            <a:fld id="{0FF07658-5B29-4378-BAFB-9275E5AA4198}" type="slidenum">
              <a:rPr lang="en-GB" smtClean="0"/>
              <a:t>‹#›</a:t>
            </a:fld>
            <a:endParaRPr lang="en-GB"/>
          </a:p>
        </p:txBody>
      </p:sp>
    </p:spTree>
    <p:extLst>
      <p:ext uri="{BB962C8B-B14F-4D97-AF65-F5344CB8AC3E}">
        <p14:creationId xmlns:p14="http://schemas.microsoft.com/office/powerpoint/2010/main" val="275786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55420F-0067-4B44-9A81-7E072D354FA7}" type="datetime1">
              <a:rPr lang="en-GB" smtClean="0"/>
              <a:t>02/12/2016</a:t>
            </a:fld>
            <a:endParaRPr lang="en-GB"/>
          </a:p>
        </p:txBody>
      </p:sp>
      <p:sp>
        <p:nvSpPr>
          <p:cNvPr id="6" name="Footer Placeholder 5"/>
          <p:cNvSpPr>
            <a:spLocks noGrp="1"/>
          </p:cNvSpPr>
          <p:nvPr>
            <p:ph type="ftr" sz="quarter" idx="11"/>
          </p:nvPr>
        </p:nvSpPr>
        <p:spPr/>
        <p:txBody>
          <a:bodyPr/>
          <a:lstStyle/>
          <a:p>
            <a:r>
              <a:rPr lang="en-GB" smtClean="0"/>
              <a:t>K. Crozier Eynesbury Primary School</a:t>
            </a:r>
            <a:endParaRPr lang="en-GB"/>
          </a:p>
        </p:txBody>
      </p:sp>
      <p:sp>
        <p:nvSpPr>
          <p:cNvPr id="7" name="Slide Number Placeholder 6"/>
          <p:cNvSpPr>
            <a:spLocks noGrp="1"/>
          </p:cNvSpPr>
          <p:nvPr>
            <p:ph type="sldNum" sz="quarter" idx="12"/>
          </p:nvPr>
        </p:nvSpPr>
        <p:spPr/>
        <p:txBody>
          <a:bodyPr/>
          <a:lstStyle/>
          <a:p>
            <a:fld id="{0FF07658-5B29-4378-BAFB-9275E5AA4198}" type="slidenum">
              <a:rPr lang="en-GB" smtClean="0"/>
              <a:t>‹#›</a:t>
            </a:fld>
            <a:endParaRPr lang="en-GB"/>
          </a:p>
        </p:txBody>
      </p:sp>
    </p:spTree>
    <p:extLst>
      <p:ext uri="{BB962C8B-B14F-4D97-AF65-F5344CB8AC3E}">
        <p14:creationId xmlns:p14="http://schemas.microsoft.com/office/powerpoint/2010/main" val="1856756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0A681F-265E-407C-B904-EB563043F168}" type="datetime1">
              <a:rPr lang="en-GB" smtClean="0"/>
              <a:t>02/12/2016</a:t>
            </a:fld>
            <a:endParaRPr lang="en-GB"/>
          </a:p>
        </p:txBody>
      </p:sp>
      <p:sp>
        <p:nvSpPr>
          <p:cNvPr id="8" name="Footer Placeholder 7"/>
          <p:cNvSpPr>
            <a:spLocks noGrp="1"/>
          </p:cNvSpPr>
          <p:nvPr>
            <p:ph type="ftr" sz="quarter" idx="11"/>
          </p:nvPr>
        </p:nvSpPr>
        <p:spPr/>
        <p:txBody>
          <a:bodyPr/>
          <a:lstStyle/>
          <a:p>
            <a:r>
              <a:rPr lang="en-GB" smtClean="0"/>
              <a:t>K. Crozier Eynesbury Primary School</a:t>
            </a:r>
            <a:endParaRPr lang="en-GB"/>
          </a:p>
        </p:txBody>
      </p:sp>
      <p:sp>
        <p:nvSpPr>
          <p:cNvPr id="9" name="Slide Number Placeholder 8"/>
          <p:cNvSpPr>
            <a:spLocks noGrp="1"/>
          </p:cNvSpPr>
          <p:nvPr>
            <p:ph type="sldNum" sz="quarter" idx="12"/>
          </p:nvPr>
        </p:nvSpPr>
        <p:spPr/>
        <p:txBody>
          <a:bodyPr/>
          <a:lstStyle/>
          <a:p>
            <a:fld id="{0FF07658-5B29-4378-BAFB-9275E5AA4198}" type="slidenum">
              <a:rPr lang="en-GB" smtClean="0"/>
              <a:t>‹#›</a:t>
            </a:fld>
            <a:endParaRPr lang="en-GB"/>
          </a:p>
        </p:txBody>
      </p:sp>
    </p:spTree>
    <p:extLst>
      <p:ext uri="{BB962C8B-B14F-4D97-AF65-F5344CB8AC3E}">
        <p14:creationId xmlns:p14="http://schemas.microsoft.com/office/powerpoint/2010/main" val="3408157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C387FFC-DB8D-4CB4-84BC-48BFE65E6DD1}" type="datetime1">
              <a:rPr lang="en-GB" smtClean="0"/>
              <a:t>02/12/2016</a:t>
            </a:fld>
            <a:endParaRPr lang="en-GB"/>
          </a:p>
        </p:txBody>
      </p:sp>
      <p:sp>
        <p:nvSpPr>
          <p:cNvPr id="4" name="Footer Placeholder 3"/>
          <p:cNvSpPr>
            <a:spLocks noGrp="1"/>
          </p:cNvSpPr>
          <p:nvPr>
            <p:ph type="ftr" sz="quarter" idx="11"/>
          </p:nvPr>
        </p:nvSpPr>
        <p:spPr/>
        <p:txBody>
          <a:bodyPr/>
          <a:lstStyle/>
          <a:p>
            <a:r>
              <a:rPr lang="en-GB" smtClean="0"/>
              <a:t>K. Crozier Eynesbury Primary School</a:t>
            </a:r>
            <a:endParaRPr lang="en-GB"/>
          </a:p>
        </p:txBody>
      </p:sp>
      <p:sp>
        <p:nvSpPr>
          <p:cNvPr id="5" name="Slide Number Placeholder 4"/>
          <p:cNvSpPr>
            <a:spLocks noGrp="1"/>
          </p:cNvSpPr>
          <p:nvPr>
            <p:ph type="sldNum" sz="quarter" idx="12"/>
          </p:nvPr>
        </p:nvSpPr>
        <p:spPr/>
        <p:txBody>
          <a:bodyPr/>
          <a:lstStyle/>
          <a:p>
            <a:fld id="{0FF07658-5B29-4378-BAFB-9275E5AA4198}" type="slidenum">
              <a:rPr lang="en-GB" smtClean="0"/>
              <a:t>‹#›</a:t>
            </a:fld>
            <a:endParaRPr lang="en-GB"/>
          </a:p>
        </p:txBody>
      </p:sp>
    </p:spTree>
    <p:extLst>
      <p:ext uri="{BB962C8B-B14F-4D97-AF65-F5344CB8AC3E}">
        <p14:creationId xmlns:p14="http://schemas.microsoft.com/office/powerpoint/2010/main" val="2448251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1F9F7-6A99-411A-A216-2C0B2D20C84C}" type="datetime1">
              <a:rPr lang="en-GB" smtClean="0"/>
              <a:t>02/12/2016</a:t>
            </a:fld>
            <a:endParaRPr lang="en-GB"/>
          </a:p>
        </p:txBody>
      </p:sp>
      <p:sp>
        <p:nvSpPr>
          <p:cNvPr id="3" name="Footer Placeholder 2"/>
          <p:cNvSpPr>
            <a:spLocks noGrp="1"/>
          </p:cNvSpPr>
          <p:nvPr>
            <p:ph type="ftr" sz="quarter" idx="11"/>
          </p:nvPr>
        </p:nvSpPr>
        <p:spPr/>
        <p:txBody>
          <a:bodyPr/>
          <a:lstStyle/>
          <a:p>
            <a:r>
              <a:rPr lang="en-GB" smtClean="0"/>
              <a:t>K. Crozier Eynesbury Primary School</a:t>
            </a:r>
            <a:endParaRPr lang="en-GB"/>
          </a:p>
        </p:txBody>
      </p:sp>
      <p:sp>
        <p:nvSpPr>
          <p:cNvPr id="4" name="Slide Number Placeholder 3"/>
          <p:cNvSpPr>
            <a:spLocks noGrp="1"/>
          </p:cNvSpPr>
          <p:nvPr>
            <p:ph type="sldNum" sz="quarter" idx="12"/>
          </p:nvPr>
        </p:nvSpPr>
        <p:spPr/>
        <p:txBody>
          <a:bodyPr/>
          <a:lstStyle/>
          <a:p>
            <a:fld id="{0FF07658-5B29-4378-BAFB-9275E5AA4198}" type="slidenum">
              <a:rPr lang="en-GB" smtClean="0"/>
              <a:t>‹#›</a:t>
            </a:fld>
            <a:endParaRPr lang="en-GB"/>
          </a:p>
        </p:txBody>
      </p:sp>
    </p:spTree>
    <p:extLst>
      <p:ext uri="{BB962C8B-B14F-4D97-AF65-F5344CB8AC3E}">
        <p14:creationId xmlns:p14="http://schemas.microsoft.com/office/powerpoint/2010/main" val="142270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55A34F-CB45-45B7-B248-3BDD66EE8AA3}" type="datetime1">
              <a:rPr lang="en-GB" smtClean="0"/>
              <a:t>02/12/2016</a:t>
            </a:fld>
            <a:endParaRPr lang="en-GB"/>
          </a:p>
        </p:txBody>
      </p:sp>
      <p:sp>
        <p:nvSpPr>
          <p:cNvPr id="6" name="Footer Placeholder 5"/>
          <p:cNvSpPr>
            <a:spLocks noGrp="1"/>
          </p:cNvSpPr>
          <p:nvPr>
            <p:ph type="ftr" sz="quarter" idx="11"/>
          </p:nvPr>
        </p:nvSpPr>
        <p:spPr/>
        <p:txBody>
          <a:bodyPr/>
          <a:lstStyle/>
          <a:p>
            <a:r>
              <a:rPr lang="en-GB" smtClean="0"/>
              <a:t>K. Crozier Eynesbury Primary School</a:t>
            </a:r>
            <a:endParaRPr lang="en-GB"/>
          </a:p>
        </p:txBody>
      </p:sp>
      <p:sp>
        <p:nvSpPr>
          <p:cNvPr id="7" name="Slide Number Placeholder 6"/>
          <p:cNvSpPr>
            <a:spLocks noGrp="1"/>
          </p:cNvSpPr>
          <p:nvPr>
            <p:ph type="sldNum" sz="quarter" idx="12"/>
          </p:nvPr>
        </p:nvSpPr>
        <p:spPr/>
        <p:txBody>
          <a:bodyPr/>
          <a:lstStyle/>
          <a:p>
            <a:fld id="{0FF07658-5B29-4378-BAFB-9275E5AA4198}" type="slidenum">
              <a:rPr lang="en-GB" smtClean="0"/>
              <a:t>‹#›</a:t>
            </a:fld>
            <a:endParaRPr lang="en-GB"/>
          </a:p>
        </p:txBody>
      </p:sp>
    </p:spTree>
    <p:extLst>
      <p:ext uri="{BB962C8B-B14F-4D97-AF65-F5344CB8AC3E}">
        <p14:creationId xmlns:p14="http://schemas.microsoft.com/office/powerpoint/2010/main" val="2931065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A50CF-E81D-46D1-8451-19BF7AFD447E}" type="datetime1">
              <a:rPr lang="en-GB" smtClean="0"/>
              <a:t>02/12/2016</a:t>
            </a:fld>
            <a:endParaRPr lang="en-GB"/>
          </a:p>
        </p:txBody>
      </p:sp>
      <p:sp>
        <p:nvSpPr>
          <p:cNvPr id="6" name="Footer Placeholder 5"/>
          <p:cNvSpPr>
            <a:spLocks noGrp="1"/>
          </p:cNvSpPr>
          <p:nvPr>
            <p:ph type="ftr" sz="quarter" idx="11"/>
          </p:nvPr>
        </p:nvSpPr>
        <p:spPr/>
        <p:txBody>
          <a:bodyPr/>
          <a:lstStyle/>
          <a:p>
            <a:r>
              <a:rPr lang="en-GB" smtClean="0"/>
              <a:t>K. Crozier Eynesbury Primary School</a:t>
            </a:r>
            <a:endParaRPr lang="en-GB"/>
          </a:p>
        </p:txBody>
      </p:sp>
      <p:sp>
        <p:nvSpPr>
          <p:cNvPr id="7" name="Slide Number Placeholder 6"/>
          <p:cNvSpPr>
            <a:spLocks noGrp="1"/>
          </p:cNvSpPr>
          <p:nvPr>
            <p:ph type="sldNum" sz="quarter" idx="12"/>
          </p:nvPr>
        </p:nvSpPr>
        <p:spPr/>
        <p:txBody>
          <a:bodyPr/>
          <a:lstStyle/>
          <a:p>
            <a:fld id="{0FF07658-5B29-4378-BAFB-9275E5AA4198}" type="slidenum">
              <a:rPr lang="en-GB" smtClean="0"/>
              <a:t>‹#›</a:t>
            </a:fld>
            <a:endParaRPr lang="en-GB"/>
          </a:p>
        </p:txBody>
      </p:sp>
    </p:spTree>
    <p:extLst>
      <p:ext uri="{BB962C8B-B14F-4D97-AF65-F5344CB8AC3E}">
        <p14:creationId xmlns:p14="http://schemas.microsoft.com/office/powerpoint/2010/main" val="360824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3F7D8-EDC5-49E7-9028-6998EADD1C47}" type="datetime1">
              <a:rPr lang="en-GB" smtClean="0"/>
              <a:t>02/12/2016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K. Crozier Eynesbury Primary School</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07658-5B29-4378-BAFB-9275E5AA4198}" type="slidenum">
              <a:rPr lang="en-GB" smtClean="0"/>
              <a:t>‹#›</a:t>
            </a:fld>
            <a:endParaRPr lang="en-GB"/>
          </a:p>
        </p:txBody>
      </p:sp>
    </p:spTree>
    <p:extLst>
      <p:ext uri="{BB962C8B-B14F-4D97-AF65-F5344CB8AC3E}">
        <p14:creationId xmlns:p14="http://schemas.microsoft.com/office/powerpoint/2010/main" val="3903452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7569" y="1268760"/>
            <a:ext cx="7974871"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The answer is only the beginning</a:t>
            </a:r>
          </a:p>
        </p:txBody>
      </p:sp>
      <p:sp>
        <p:nvSpPr>
          <p:cNvPr id="5" name="Rounded Rectangle 4"/>
          <p:cNvSpPr/>
          <p:nvPr/>
        </p:nvSpPr>
        <p:spPr>
          <a:xfrm>
            <a:off x="557569" y="3429000"/>
            <a:ext cx="7974871" cy="2160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solidFill>
                  <a:schemeClr val="tx1"/>
                </a:solidFill>
              </a:rPr>
              <a:t>Using one calculation to explore a mathematical concept in </a:t>
            </a:r>
            <a:r>
              <a:rPr lang="en-GB" sz="4400" dirty="0" smtClean="0">
                <a:solidFill>
                  <a:schemeClr val="tx1"/>
                </a:solidFill>
              </a:rPr>
              <a:t>depth</a:t>
            </a:r>
            <a:endParaRPr lang="en-GB" sz="4400" dirty="0">
              <a:solidFill>
                <a:schemeClr val="tx1"/>
              </a:solidFill>
            </a:endParaRPr>
          </a:p>
        </p:txBody>
      </p:sp>
      <p:sp>
        <p:nvSpPr>
          <p:cNvPr id="6" name="Footer Placeholder 5"/>
          <p:cNvSpPr>
            <a:spLocks noGrp="1"/>
          </p:cNvSpPr>
          <p:nvPr>
            <p:ph type="ftr" sz="quarter" idx="11"/>
          </p:nvPr>
        </p:nvSpPr>
        <p:spPr/>
        <p:txBody>
          <a:bodyPr/>
          <a:lstStyle/>
          <a:p>
            <a:r>
              <a:rPr lang="en-GB" dirty="0" smtClean="0"/>
              <a:t>K. Crozier Eynesbury Primary School</a:t>
            </a:r>
            <a:endParaRPr lang="en-GB" dirty="0"/>
          </a:p>
        </p:txBody>
      </p:sp>
    </p:spTree>
    <p:extLst>
      <p:ext uri="{BB962C8B-B14F-4D97-AF65-F5344CB8AC3E}">
        <p14:creationId xmlns:p14="http://schemas.microsoft.com/office/powerpoint/2010/main" val="2816220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0160" y="1124744"/>
            <a:ext cx="8496944" cy="504056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tx1"/>
                </a:solidFill>
              </a:rPr>
              <a:t>Draw a picture of the calculation 14 x 3.</a:t>
            </a:r>
          </a:p>
          <a:p>
            <a:pPr algn="ctr"/>
            <a:r>
              <a:rPr lang="en-GB" sz="6600" dirty="0" smtClean="0">
                <a:solidFill>
                  <a:schemeClr val="tx1"/>
                </a:solidFill>
              </a:rPr>
              <a:t>Can you explain your model/picture using precise vocabulary?</a:t>
            </a:r>
            <a:endParaRPr lang="en-GB" sz="6600" dirty="0">
              <a:solidFill>
                <a:schemeClr val="tx1"/>
              </a:solidFill>
            </a:endParaRPr>
          </a:p>
        </p:txBody>
      </p:sp>
      <p:sp>
        <p:nvSpPr>
          <p:cNvPr id="3" name="TextBox 2"/>
          <p:cNvSpPr txBox="1"/>
          <p:nvPr/>
        </p:nvSpPr>
        <p:spPr>
          <a:xfrm>
            <a:off x="6340119" y="74506"/>
            <a:ext cx="1927644" cy="646331"/>
          </a:xfrm>
          <a:prstGeom prst="rect">
            <a:avLst/>
          </a:prstGeom>
          <a:noFill/>
          <a:ln>
            <a:solidFill>
              <a:srgbClr val="FF0000"/>
            </a:solidFill>
          </a:ln>
        </p:spPr>
        <p:txBody>
          <a:bodyPr wrap="none" rtlCol="0">
            <a:spAutoFit/>
          </a:bodyPr>
          <a:lstStyle/>
          <a:p>
            <a:r>
              <a:rPr lang="en-GB" dirty="0" smtClean="0"/>
              <a:t>Precise vocabulary</a:t>
            </a:r>
          </a:p>
          <a:p>
            <a:r>
              <a:rPr lang="en-GB" dirty="0" smtClean="0"/>
              <a:t>Structure</a:t>
            </a:r>
            <a:endParaRPr lang="en-GB" dirty="0"/>
          </a:p>
        </p:txBody>
      </p:sp>
      <p:sp>
        <p:nvSpPr>
          <p:cNvPr id="4" name="Footer Placeholder 3"/>
          <p:cNvSpPr>
            <a:spLocks noGrp="1"/>
          </p:cNvSpPr>
          <p:nvPr>
            <p:ph type="ftr" sz="quarter" idx="11"/>
          </p:nvPr>
        </p:nvSpPr>
        <p:spPr/>
        <p:txBody>
          <a:bodyPr/>
          <a:lstStyle/>
          <a:p>
            <a:r>
              <a:rPr lang="en-GB" smtClean="0"/>
              <a:t>K. Crozier Eynesbury Primary School</a:t>
            </a:r>
            <a:endParaRPr lang="en-GB"/>
          </a:p>
        </p:txBody>
      </p:sp>
    </p:spTree>
    <p:extLst>
      <p:ext uri="{BB962C8B-B14F-4D97-AF65-F5344CB8AC3E}">
        <p14:creationId xmlns:p14="http://schemas.microsoft.com/office/powerpoint/2010/main" val="1246309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447" y="188640"/>
            <a:ext cx="8623033" cy="6494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a:xfrm>
            <a:off x="3133163" y="6597352"/>
            <a:ext cx="2895600" cy="365125"/>
          </a:xfrm>
        </p:spPr>
        <p:txBody>
          <a:bodyPr/>
          <a:lstStyle/>
          <a:p>
            <a:r>
              <a:rPr lang="en-GB" dirty="0" smtClean="0"/>
              <a:t>A. Jones Eynesbury Primary School</a:t>
            </a:r>
            <a:endParaRPr lang="en-GB" dirty="0"/>
          </a:p>
        </p:txBody>
      </p:sp>
    </p:spTree>
    <p:extLst>
      <p:ext uri="{BB962C8B-B14F-4D97-AF65-F5344CB8AC3E}">
        <p14:creationId xmlns:p14="http://schemas.microsoft.com/office/powerpoint/2010/main" val="2967484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44" y="260647"/>
            <a:ext cx="8222004" cy="6217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GB" smtClean="0"/>
              <a:t>K. Crozier Eynesbury Primary School</a:t>
            </a:r>
            <a:endParaRPr lang="en-GB"/>
          </a:p>
        </p:txBody>
      </p:sp>
    </p:spTree>
    <p:extLst>
      <p:ext uri="{BB962C8B-B14F-4D97-AF65-F5344CB8AC3E}">
        <p14:creationId xmlns:p14="http://schemas.microsoft.com/office/powerpoint/2010/main" val="2281773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0160" y="1412776"/>
            <a:ext cx="8496944" cy="442849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tx1"/>
                </a:solidFill>
              </a:rPr>
              <a:t>Tell me a story about your representation</a:t>
            </a:r>
            <a:endParaRPr lang="en-GB" sz="6600" dirty="0">
              <a:solidFill>
                <a:schemeClr val="tx1"/>
              </a:solidFill>
            </a:endParaRPr>
          </a:p>
        </p:txBody>
      </p:sp>
      <p:sp>
        <p:nvSpPr>
          <p:cNvPr id="3" name="TextBox 2"/>
          <p:cNvSpPr txBox="1"/>
          <p:nvPr/>
        </p:nvSpPr>
        <p:spPr>
          <a:xfrm>
            <a:off x="6340119" y="74506"/>
            <a:ext cx="2457852" cy="646331"/>
          </a:xfrm>
          <a:prstGeom prst="rect">
            <a:avLst/>
          </a:prstGeom>
          <a:noFill/>
          <a:ln>
            <a:solidFill>
              <a:srgbClr val="FF0000"/>
            </a:solidFill>
          </a:ln>
        </p:spPr>
        <p:txBody>
          <a:bodyPr wrap="none" rtlCol="0">
            <a:spAutoFit/>
          </a:bodyPr>
          <a:lstStyle/>
          <a:p>
            <a:r>
              <a:rPr lang="en-GB" dirty="0" smtClean="0"/>
              <a:t>Contextualise the maths</a:t>
            </a:r>
          </a:p>
          <a:p>
            <a:r>
              <a:rPr lang="en-GB" dirty="0" smtClean="0"/>
              <a:t>Structure</a:t>
            </a:r>
            <a:endParaRPr lang="en-GB" dirty="0"/>
          </a:p>
        </p:txBody>
      </p:sp>
      <p:sp>
        <p:nvSpPr>
          <p:cNvPr id="4" name="Footer Placeholder 3"/>
          <p:cNvSpPr>
            <a:spLocks noGrp="1"/>
          </p:cNvSpPr>
          <p:nvPr>
            <p:ph type="ftr" sz="quarter" idx="11"/>
          </p:nvPr>
        </p:nvSpPr>
        <p:spPr/>
        <p:txBody>
          <a:bodyPr/>
          <a:lstStyle/>
          <a:p>
            <a:r>
              <a:rPr lang="en-GB" smtClean="0"/>
              <a:t>K. Crozier Eynesbury Primary School</a:t>
            </a:r>
            <a:endParaRPr lang="en-GB"/>
          </a:p>
        </p:txBody>
      </p:sp>
    </p:spTree>
    <p:extLst>
      <p:ext uri="{BB962C8B-B14F-4D97-AF65-F5344CB8AC3E}">
        <p14:creationId xmlns:p14="http://schemas.microsoft.com/office/powerpoint/2010/main" val="230344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0160" y="1412776"/>
            <a:ext cx="8496944" cy="496855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600" dirty="0" smtClean="0">
                <a:solidFill>
                  <a:schemeClr val="tx1"/>
                </a:solidFill>
              </a:rPr>
              <a:t>Change your structure from 3 as the multiplicand to 6 as the multiplicand.  How has the multiplier changed? </a:t>
            </a:r>
          </a:p>
          <a:p>
            <a:pPr algn="ctr"/>
            <a:r>
              <a:rPr lang="en-GB" sz="4600" dirty="0" smtClean="0">
                <a:solidFill>
                  <a:schemeClr val="tx1"/>
                </a:solidFill>
              </a:rPr>
              <a:t> </a:t>
            </a:r>
          </a:p>
          <a:p>
            <a:pPr algn="ctr"/>
            <a:r>
              <a:rPr lang="en-GB" sz="4600" dirty="0" smtClean="0">
                <a:solidFill>
                  <a:schemeClr val="tx1"/>
                </a:solidFill>
              </a:rPr>
              <a:t>Can you explain what has happened and why?  </a:t>
            </a:r>
            <a:endParaRPr lang="en-GB" sz="4600" dirty="0">
              <a:solidFill>
                <a:schemeClr val="tx1"/>
              </a:solidFill>
            </a:endParaRPr>
          </a:p>
        </p:txBody>
      </p:sp>
      <p:sp>
        <p:nvSpPr>
          <p:cNvPr id="3" name="TextBox 2"/>
          <p:cNvSpPr txBox="1"/>
          <p:nvPr/>
        </p:nvSpPr>
        <p:spPr>
          <a:xfrm>
            <a:off x="6340119" y="74506"/>
            <a:ext cx="2071080" cy="1200329"/>
          </a:xfrm>
          <a:prstGeom prst="rect">
            <a:avLst/>
          </a:prstGeom>
          <a:noFill/>
          <a:ln>
            <a:solidFill>
              <a:srgbClr val="FF0000"/>
            </a:solidFill>
          </a:ln>
        </p:spPr>
        <p:txBody>
          <a:bodyPr wrap="none" rtlCol="0">
            <a:spAutoFit/>
          </a:bodyPr>
          <a:lstStyle/>
          <a:p>
            <a:r>
              <a:rPr lang="en-GB" dirty="0" smtClean="0"/>
              <a:t>Precise vocabulary</a:t>
            </a:r>
          </a:p>
          <a:p>
            <a:r>
              <a:rPr lang="en-GB" dirty="0" smtClean="0"/>
              <a:t>Structure</a:t>
            </a:r>
          </a:p>
          <a:p>
            <a:r>
              <a:rPr lang="en-GB" dirty="0" smtClean="0"/>
              <a:t>Express </a:t>
            </a:r>
            <a:r>
              <a:rPr lang="en-GB" dirty="0" smtClean="0"/>
              <a:t>reasoning</a:t>
            </a:r>
          </a:p>
          <a:p>
            <a:r>
              <a:rPr lang="en-GB" dirty="0" smtClean="0"/>
              <a:t>Making connections</a:t>
            </a:r>
            <a:endParaRPr lang="en-GB" dirty="0"/>
          </a:p>
        </p:txBody>
      </p:sp>
      <p:sp>
        <p:nvSpPr>
          <p:cNvPr id="4" name="Footer Placeholder 3"/>
          <p:cNvSpPr>
            <a:spLocks noGrp="1"/>
          </p:cNvSpPr>
          <p:nvPr>
            <p:ph type="ftr" sz="quarter" idx="11"/>
          </p:nvPr>
        </p:nvSpPr>
        <p:spPr/>
        <p:txBody>
          <a:bodyPr/>
          <a:lstStyle/>
          <a:p>
            <a:r>
              <a:rPr lang="en-GB" smtClean="0"/>
              <a:t>K. Crozier Eynesbury Primary School</a:t>
            </a:r>
            <a:endParaRPr lang="en-GB"/>
          </a:p>
        </p:txBody>
      </p:sp>
    </p:spTree>
    <p:extLst>
      <p:ext uri="{BB962C8B-B14F-4D97-AF65-F5344CB8AC3E}">
        <p14:creationId xmlns:p14="http://schemas.microsoft.com/office/powerpoint/2010/main" val="3687717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10157" y="1531162"/>
            <a:ext cx="3147015" cy="1569660"/>
          </a:xfrm>
          <a:prstGeom prst="rect">
            <a:avLst/>
          </a:prstGeom>
          <a:noFill/>
        </p:spPr>
        <p:txBody>
          <a:bodyPr wrap="none" rtlCol="0">
            <a:spAutoFit/>
          </a:bodyPr>
          <a:lstStyle/>
          <a:p>
            <a:r>
              <a:rPr lang="en-GB" sz="9600" dirty="0" smtClean="0"/>
              <a:t>14 x 3</a:t>
            </a:r>
            <a:endParaRPr lang="en-GB" sz="9600" dirty="0"/>
          </a:p>
        </p:txBody>
      </p:sp>
      <p:sp>
        <p:nvSpPr>
          <p:cNvPr id="5" name="Rounded Rectangle 4"/>
          <p:cNvSpPr/>
          <p:nvPr/>
        </p:nvSpPr>
        <p:spPr>
          <a:xfrm>
            <a:off x="2323424" y="3753036"/>
            <a:ext cx="4320480" cy="136815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tx1"/>
                </a:solidFill>
              </a:rPr>
              <a:t>Connect it</a:t>
            </a:r>
            <a:endParaRPr lang="en-GB" sz="6600" dirty="0">
              <a:solidFill>
                <a:schemeClr val="tx1"/>
              </a:solidFill>
            </a:endParaRPr>
          </a:p>
        </p:txBody>
      </p:sp>
      <p:sp>
        <p:nvSpPr>
          <p:cNvPr id="12" name="TextBox 11"/>
          <p:cNvSpPr txBox="1"/>
          <p:nvPr/>
        </p:nvSpPr>
        <p:spPr>
          <a:xfrm>
            <a:off x="6446905" y="74506"/>
            <a:ext cx="2076659" cy="1200329"/>
          </a:xfrm>
          <a:prstGeom prst="rect">
            <a:avLst/>
          </a:prstGeom>
          <a:noFill/>
          <a:ln>
            <a:solidFill>
              <a:srgbClr val="FF0000"/>
            </a:solidFill>
          </a:ln>
        </p:spPr>
        <p:txBody>
          <a:bodyPr wrap="none" rtlCol="0">
            <a:spAutoFit/>
          </a:bodyPr>
          <a:lstStyle/>
          <a:p>
            <a:r>
              <a:rPr lang="en-GB" dirty="0" smtClean="0"/>
              <a:t>Procedural variation</a:t>
            </a:r>
          </a:p>
          <a:p>
            <a:r>
              <a:rPr lang="en-GB" dirty="0" smtClean="0"/>
              <a:t>Intelligent practice</a:t>
            </a:r>
          </a:p>
          <a:p>
            <a:r>
              <a:rPr lang="en-GB" dirty="0" smtClean="0"/>
              <a:t>Structure</a:t>
            </a:r>
          </a:p>
          <a:p>
            <a:r>
              <a:rPr lang="en-GB" dirty="0" smtClean="0"/>
              <a:t>Making connections</a:t>
            </a:r>
            <a:endParaRPr lang="en-GB" dirty="0"/>
          </a:p>
        </p:txBody>
      </p:sp>
      <p:sp>
        <p:nvSpPr>
          <p:cNvPr id="8" name="Rounded Rectangle 7"/>
          <p:cNvSpPr/>
          <p:nvPr/>
        </p:nvSpPr>
        <p:spPr>
          <a:xfrm>
            <a:off x="2323424" y="1547324"/>
            <a:ext cx="4320480" cy="156966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3200" dirty="0">
              <a:solidFill>
                <a:schemeClr val="tx1"/>
              </a:solidFill>
            </a:endParaRPr>
          </a:p>
        </p:txBody>
      </p:sp>
      <p:sp>
        <p:nvSpPr>
          <p:cNvPr id="2" name="Footer Placeholder 1"/>
          <p:cNvSpPr>
            <a:spLocks noGrp="1"/>
          </p:cNvSpPr>
          <p:nvPr>
            <p:ph type="ftr" sz="quarter" idx="11"/>
          </p:nvPr>
        </p:nvSpPr>
        <p:spPr/>
        <p:txBody>
          <a:bodyPr/>
          <a:lstStyle/>
          <a:p>
            <a:r>
              <a:rPr lang="en-GB" smtClean="0"/>
              <a:t>K. Crozier Eynesbury Primary School</a:t>
            </a:r>
            <a:endParaRPr lang="en-GB"/>
          </a:p>
        </p:txBody>
      </p:sp>
    </p:spTree>
    <p:extLst>
      <p:ext uri="{BB962C8B-B14F-4D97-AF65-F5344CB8AC3E}">
        <p14:creationId xmlns:p14="http://schemas.microsoft.com/office/powerpoint/2010/main" val="883759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10156" y="1194082"/>
            <a:ext cx="3147015" cy="1569660"/>
          </a:xfrm>
          <a:prstGeom prst="rect">
            <a:avLst/>
          </a:prstGeom>
          <a:noFill/>
        </p:spPr>
        <p:txBody>
          <a:bodyPr wrap="none" rtlCol="0">
            <a:spAutoFit/>
          </a:bodyPr>
          <a:lstStyle/>
          <a:p>
            <a:r>
              <a:rPr lang="en-GB" sz="9600" dirty="0" smtClean="0"/>
              <a:t>14 x 3</a:t>
            </a:r>
            <a:endParaRPr lang="en-GB" sz="9600" dirty="0"/>
          </a:p>
        </p:txBody>
      </p:sp>
      <p:sp>
        <p:nvSpPr>
          <p:cNvPr id="5" name="Rounded Rectangle 4"/>
          <p:cNvSpPr/>
          <p:nvPr/>
        </p:nvSpPr>
        <p:spPr>
          <a:xfrm>
            <a:off x="2298272" y="2924944"/>
            <a:ext cx="4320480" cy="136815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tx1"/>
                </a:solidFill>
              </a:rPr>
              <a:t>Connect it</a:t>
            </a:r>
            <a:endParaRPr lang="en-GB" sz="6600" dirty="0">
              <a:solidFill>
                <a:schemeClr val="tx1"/>
              </a:solidFill>
            </a:endParaRPr>
          </a:p>
        </p:txBody>
      </p:sp>
      <p:sp>
        <p:nvSpPr>
          <p:cNvPr id="12" name="TextBox 11"/>
          <p:cNvSpPr txBox="1"/>
          <p:nvPr/>
        </p:nvSpPr>
        <p:spPr>
          <a:xfrm>
            <a:off x="6804248" y="74506"/>
            <a:ext cx="2076659" cy="1200329"/>
          </a:xfrm>
          <a:prstGeom prst="rect">
            <a:avLst/>
          </a:prstGeom>
          <a:noFill/>
          <a:ln>
            <a:solidFill>
              <a:srgbClr val="FF0000"/>
            </a:solidFill>
          </a:ln>
        </p:spPr>
        <p:txBody>
          <a:bodyPr wrap="none" rtlCol="0">
            <a:spAutoFit/>
          </a:bodyPr>
          <a:lstStyle/>
          <a:p>
            <a:r>
              <a:rPr lang="en-GB" dirty="0" smtClean="0"/>
              <a:t>Procedural variation</a:t>
            </a:r>
          </a:p>
          <a:p>
            <a:r>
              <a:rPr lang="en-GB" dirty="0" smtClean="0"/>
              <a:t>Intelligent practice</a:t>
            </a:r>
          </a:p>
          <a:p>
            <a:r>
              <a:rPr lang="en-GB" dirty="0" smtClean="0"/>
              <a:t>Structure</a:t>
            </a:r>
          </a:p>
          <a:p>
            <a:r>
              <a:rPr lang="en-GB" dirty="0" smtClean="0"/>
              <a:t>Making connections</a:t>
            </a:r>
            <a:endParaRPr lang="en-GB" dirty="0"/>
          </a:p>
        </p:txBody>
      </p:sp>
      <p:sp>
        <p:nvSpPr>
          <p:cNvPr id="8" name="Rounded Rectangle 7"/>
          <p:cNvSpPr/>
          <p:nvPr/>
        </p:nvSpPr>
        <p:spPr>
          <a:xfrm>
            <a:off x="2323424" y="1196752"/>
            <a:ext cx="4320480" cy="156966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3200" dirty="0">
              <a:solidFill>
                <a:schemeClr val="tx1"/>
              </a:solidFill>
            </a:endParaRPr>
          </a:p>
        </p:txBody>
      </p:sp>
      <p:sp>
        <p:nvSpPr>
          <p:cNvPr id="6" name="Rounded Rectangle 5"/>
          <p:cNvSpPr/>
          <p:nvPr/>
        </p:nvSpPr>
        <p:spPr>
          <a:xfrm>
            <a:off x="324274" y="4581128"/>
            <a:ext cx="2585882" cy="93610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4800" dirty="0" smtClean="0">
                <a:solidFill>
                  <a:schemeClr val="tx1"/>
                </a:solidFill>
              </a:rPr>
              <a:t>7 x 6</a:t>
            </a:r>
            <a:endParaRPr lang="en-GB" sz="4800" dirty="0">
              <a:solidFill>
                <a:schemeClr val="tx1"/>
              </a:solidFill>
            </a:endParaRPr>
          </a:p>
        </p:txBody>
      </p:sp>
      <p:sp>
        <p:nvSpPr>
          <p:cNvPr id="7" name="Rounded Rectangle 6"/>
          <p:cNvSpPr/>
          <p:nvPr/>
        </p:nvSpPr>
        <p:spPr>
          <a:xfrm>
            <a:off x="3190723" y="4581128"/>
            <a:ext cx="2585882" cy="93610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4800" dirty="0" smtClean="0">
                <a:solidFill>
                  <a:schemeClr val="tx1"/>
                </a:solidFill>
              </a:rPr>
              <a:t>3.5 x 12</a:t>
            </a:r>
            <a:endParaRPr lang="en-GB" sz="4800" dirty="0">
              <a:solidFill>
                <a:schemeClr val="tx1"/>
              </a:solidFill>
            </a:endParaRPr>
          </a:p>
        </p:txBody>
      </p:sp>
      <p:sp>
        <p:nvSpPr>
          <p:cNvPr id="9" name="Rounded Rectangle 8"/>
          <p:cNvSpPr/>
          <p:nvPr/>
        </p:nvSpPr>
        <p:spPr>
          <a:xfrm>
            <a:off x="6057172" y="4581128"/>
            <a:ext cx="2585882" cy="93610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4800" dirty="0" smtClean="0">
                <a:solidFill>
                  <a:schemeClr val="tx1"/>
                </a:solidFill>
              </a:rPr>
              <a:t>1.75 x 24</a:t>
            </a:r>
            <a:endParaRPr lang="en-GB" sz="4800" dirty="0">
              <a:solidFill>
                <a:schemeClr val="tx1"/>
              </a:solidFill>
            </a:endParaRPr>
          </a:p>
        </p:txBody>
      </p:sp>
      <p:sp>
        <p:nvSpPr>
          <p:cNvPr id="10" name="Rounded Rectangle 9"/>
          <p:cNvSpPr/>
          <p:nvPr/>
        </p:nvSpPr>
        <p:spPr>
          <a:xfrm>
            <a:off x="324274" y="5805264"/>
            <a:ext cx="2585882" cy="93610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4800" dirty="0" smtClean="0">
                <a:solidFill>
                  <a:schemeClr val="tx1"/>
                </a:solidFill>
              </a:rPr>
              <a:t>28 x 1.5</a:t>
            </a:r>
            <a:endParaRPr lang="en-GB" sz="4800" dirty="0">
              <a:solidFill>
                <a:schemeClr val="tx1"/>
              </a:solidFill>
            </a:endParaRPr>
          </a:p>
        </p:txBody>
      </p:sp>
      <p:sp>
        <p:nvSpPr>
          <p:cNvPr id="11" name="Rounded Rectangle 10"/>
          <p:cNvSpPr/>
          <p:nvPr/>
        </p:nvSpPr>
        <p:spPr>
          <a:xfrm>
            <a:off x="3205432" y="5770187"/>
            <a:ext cx="2585882" cy="93610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4800" dirty="0" smtClean="0">
                <a:solidFill>
                  <a:schemeClr val="tx1"/>
                </a:solidFill>
              </a:rPr>
              <a:t>56 x 0.75</a:t>
            </a:r>
            <a:endParaRPr lang="en-GB" sz="4800" dirty="0">
              <a:solidFill>
                <a:schemeClr val="tx1"/>
              </a:solidFill>
            </a:endParaRPr>
          </a:p>
        </p:txBody>
      </p:sp>
      <p:sp>
        <p:nvSpPr>
          <p:cNvPr id="2" name="Footer Placeholder 1"/>
          <p:cNvSpPr>
            <a:spLocks noGrp="1"/>
          </p:cNvSpPr>
          <p:nvPr>
            <p:ph type="ftr" sz="quarter" idx="11"/>
          </p:nvPr>
        </p:nvSpPr>
        <p:spPr>
          <a:xfrm>
            <a:off x="6063251" y="6424385"/>
            <a:ext cx="2895600" cy="365125"/>
          </a:xfrm>
        </p:spPr>
        <p:txBody>
          <a:bodyPr/>
          <a:lstStyle/>
          <a:p>
            <a:r>
              <a:rPr lang="en-GB" dirty="0" smtClean="0"/>
              <a:t>K. Crozier Eynesbury Primary School</a:t>
            </a:r>
            <a:endParaRPr lang="en-GB" dirty="0"/>
          </a:p>
        </p:txBody>
      </p:sp>
    </p:spTree>
    <p:extLst>
      <p:ext uri="{BB962C8B-B14F-4D97-AF65-F5344CB8AC3E}">
        <p14:creationId xmlns:p14="http://schemas.microsoft.com/office/powerpoint/2010/main" val="14219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317" y="116632"/>
            <a:ext cx="8736969" cy="6552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GB" dirty="0" smtClean="0"/>
              <a:t>A. Jones  Eynesbury Primary School</a:t>
            </a:r>
            <a:endParaRPr lang="en-GB" dirty="0"/>
          </a:p>
        </p:txBody>
      </p:sp>
    </p:spTree>
    <p:extLst>
      <p:ext uri="{BB962C8B-B14F-4D97-AF65-F5344CB8AC3E}">
        <p14:creationId xmlns:p14="http://schemas.microsoft.com/office/powerpoint/2010/main" val="2137146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0160" y="764704"/>
            <a:ext cx="8496944" cy="496855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tx1"/>
                </a:solidFill>
              </a:rPr>
              <a:t>Other ways to encourage reasoning and deep conceptual understanding using one calculation</a:t>
            </a:r>
            <a:endParaRPr lang="en-GB" sz="6600" dirty="0">
              <a:solidFill>
                <a:schemeClr val="tx1"/>
              </a:solidFill>
            </a:endParaRPr>
          </a:p>
        </p:txBody>
      </p:sp>
      <p:sp>
        <p:nvSpPr>
          <p:cNvPr id="3" name="Footer Placeholder 2"/>
          <p:cNvSpPr>
            <a:spLocks noGrp="1"/>
          </p:cNvSpPr>
          <p:nvPr>
            <p:ph type="ftr" sz="quarter" idx="11"/>
          </p:nvPr>
        </p:nvSpPr>
        <p:spPr/>
        <p:txBody>
          <a:bodyPr/>
          <a:lstStyle/>
          <a:p>
            <a:r>
              <a:rPr lang="en-GB" smtClean="0"/>
              <a:t>K. Crozier Eynesbury Primary School</a:t>
            </a:r>
            <a:endParaRPr lang="en-GB"/>
          </a:p>
        </p:txBody>
      </p:sp>
    </p:spTree>
    <p:extLst>
      <p:ext uri="{BB962C8B-B14F-4D97-AF65-F5344CB8AC3E}">
        <p14:creationId xmlns:p14="http://schemas.microsoft.com/office/powerpoint/2010/main" val="854485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401" y="1269158"/>
            <a:ext cx="8781571" cy="4708981"/>
          </a:xfrm>
          <a:prstGeom prst="rect">
            <a:avLst/>
          </a:prstGeom>
          <a:noFill/>
        </p:spPr>
        <p:txBody>
          <a:bodyPr wrap="none" rtlCol="0">
            <a:spAutoFit/>
          </a:bodyPr>
          <a:lstStyle/>
          <a:p>
            <a:pPr algn="ctr"/>
            <a:r>
              <a:rPr lang="en-GB" sz="6000" dirty="0" smtClean="0"/>
              <a:t>14 x ?  =  3  x  ?</a:t>
            </a:r>
          </a:p>
          <a:p>
            <a:pPr algn="ctr"/>
            <a:endParaRPr lang="en-GB" sz="6000" dirty="0"/>
          </a:p>
          <a:p>
            <a:pPr algn="ctr"/>
            <a:r>
              <a:rPr lang="en-GB" sz="6000" dirty="0" smtClean="0"/>
              <a:t>14 + 14 + 14 = 14 x </a:t>
            </a:r>
            <a:r>
              <a:rPr lang="en-GB" sz="6000" dirty="0" smtClean="0"/>
              <a:t>?</a:t>
            </a:r>
          </a:p>
          <a:p>
            <a:pPr algn="ctr"/>
            <a:endParaRPr lang="en-GB" sz="6000" dirty="0"/>
          </a:p>
          <a:p>
            <a:pPr algn="ctr"/>
            <a:r>
              <a:rPr lang="en-GB" sz="6000" dirty="0" smtClean="0"/>
              <a:t>14 x ? = 14 + 14 + 7 + 14 + 7</a:t>
            </a:r>
            <a:endParaRPr lang="en-GB" sz="6000" dirty="0"/>
          </a:p>
        </p:txBody>
      </p:sp>
      <p:sp>
        <p:nvSpPr>
          <p:cNvPr id="3" name="TextBox 2"/>
          <p:cNvSpPr txBox="1"/>
          <p:nvPr/>
        </p:nvSpPr>
        <p:spPr>
          <a:xfrm>
            <a:off x="6444208" y="364014"/>
            <a:ext cx="2241319" cy="646331"/>
          </a:xfrm>
          <a:prstGeom prst="rect">
            <a:avLst/>
          </a:prstGeom>
          <a:noFill/>
          <a:ln>
            <a:solidFill>
              <a:srgbClr val="FF0000"/>
            </a:solidFill>
          </a:ln>
        </p:spPr>
        <p:txBody>
          <a:bodyPr wrap="none" rtlCol="0">
            <a:spAutoFit/>
          </a:bodyPr>
          <a:lstStyle/>
          <a:p>
            <a:r>
              <a:rPr lang="en-GB" dirty="0" smtClean="0"/>
              <a:t>Use of the equals sign</a:t>
            </a:r>
          </a:p>
          <a:p>
            <a:r>
              <a:rPr lang="en-GB" dirty="0" smtClean="0"/>
              <a:t>Structure </a:t>
            </a:r>
            <a:endParaRPr lang="en-GB" dirty="0"/>
          </a:p>
        </p:txBody>
      </p:sp>
      <p:sp>
        <p:nvSpPr>
          <p:cNvPr id="4" name="Footer Placeholder 3"/>
          <p:cNvSpPr>
            <a:spLocks noGrp="1"/>
          </p:cNvSpPr>
          <p:nvPr>
            <p:ph type="ftr" sz="quarter" idx="11"/>
          </p:nvPr>
        </p:nvSpPr>
        <p:spPr/>
        <p:txBody>
          <a:bodyPr/>
          <a:lstStyle/>
          <a:p>
            <a:r>
              <a:rPr lang="en-GB" smtClean="0"/>
              <a:t>K. Crozier Eynesbury Primary School</a:t>
            </a:r>
            <a:endParaRPr lang="en-GB"/>
          </a:p>
        </p:txBody>
      </p:sp>
    </p:spTree>
    <p:extLst>
      <p:ext uri="{BB962C8B-B14F-4D97-AF65-F5344CB8AC3E}">
        <p14:creationId xmlns:p14="http://schemas.microsoft.com/office/powerpoint/2010/main" val="2461993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9437" y="3068960"/>
            <a:ext cx="4320480" cy="136815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tx1"/>
                </a:solidFill>
              </a:rPr>
              <a:t>Show it</a:t>
            </a:r>
            <a:endParaRPr lang="en-GB" sz="6600" dirty="0">
              <a:solidFill>
                <a:schemeClr val="tx1"/>
              </a:solidFill>
            </a:endParaRPr>
          </a:p>
        </p:txBody>
      </p:sp>
      <p:sp>
        <p:nvSpPr>
          <p:cNvPr id="6" name="Rounded Rectangle 5"/>
          <p:cNvSpPr/>
          <p:nvPr/>
        </p:nvSpPr>
        <p:spPr>
          <a:xfrm>
            <a:off x="4652231" y="3068960"/>
            <a:ext cx="4320480" cy="136815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tx1"/>
                </a:solidFill>
              </a:rPr>
              <a:t>Draw it</a:t>
            </a:r>
            <a:endParaRPr lang="en-GB" sz="6600" dirty="0">
              <a:solidFill>
                <a:schemeClr val="tx1"/>
              </a:solidFill>
            </a:endParaRPr>
          </a:p>
        </p:txBody>
      </p:sp>
      <p:sp>
        <p:nvSpPr>
          <p:cNvPr id="7" name="Rounded Rectangle 6"/>
          <p:cNvSpPr/>
          <p:nvPr/>
        </p:nvSpPr>
        <p:spPr>
          <a:xfrm>
            <a:off x="129437" y="4941168"/>
            <a:ext cx="4320480" cy="136815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tx1"/>
                </a:solidFill>
              </a:rPr>
              <a:t>Explain it</a:t>
            </a:r>
            <a:endParaRPr lang="en-GB" sz="6600" dirty="0">
              <a:solidFill>
                <a:schemeClr val="tx1"/>
              </a:solidFill>
            </a:endParaRPr>
          </a:p>
        </p:txBody>
      </p:sp>
      <p:sp>
        <p:nvSpPr>
          <p:cNvPr id="8" name="Rounded Rectangle 7"/>
          <p:cNvSpPr/>
          <p:nvPr/>
        </p:nvSpPr>
        <p:spPr>
          <a:xfrm>
            <a:off x="4683462" y="4941168"/>
            <a:ext cx="4320480" cy="136815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tx1"/>
                </a:solidFill>
              </a:rPr>
              <a:t>Connect it</a:t>
            </a:r>
            <a:endParaRPr lang="en-GB" sz="6600" dirty="0">
              <a:solidFill>
                <a:schemeClr val="tx1"/>
              </a:solidFill>
            </a:endParaRPr>
          </a:p>
        </p:txBody>
      </p:sp>
      <p:sp>
        <p:nvSpPr>
          <p:cNvPr id="9" name="Rounded Rectangle 8"/>
          <p:cNvSpPr/>
          <p:nvPr/>
        </p:nvSpPr>
        <p:spPr>
          <a:xfrm>
            <a:off x="140624" y="232748"/>
            <a:ext cx="8867623" cy="218814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dirty="0" smtClean="0">
                <a:solidFill>
                  <a:schemeClr val="tx1"/>
                </a:solidFill>
              </a:rPr>
              <a:t>This anchor lesson is based around using </a:t>
            </a:r>
          </a:p>
          <a:p>
            <a:pPr algn="ctr"/>
            <a:r>
              <a:rPr lang="en-GB" sz="3200" b="1" dirty="0" smtClean="0">
                <a:solidFill>
                  <a:schemeClr val="tx1"/>
                </a:solidFill>
              </a:rPr>
              <a:t>‘Show it, draw it, explain it and connect it’ </a:t>
            </a:r>
          </a:p>
          <a:p>
            <a:pPr algn="ctr"/>
            <a:r>
              <a:rPr lang="en-GB" sz="3200" dirty="0" smtClean="0">
                <a:solidFill>
                  <a:schemeClr val="tx1"/>
                </a:solidFill>
              </a:rPr>
              <a:t>to develop children’s deep conceptual understanding</a:t>
            </a:r>
            <a:endParaRPr lang="en-GB" sz="3200" dirty="0">
              <a:solidFill>
                <a:schemeClr val="tx1"/>
              </a:solidFill>
            </a:endParaRPr>
          </a:p>
        </p:txBody>
      </p:sp>
      <p:sp>
        <p:nvSpPr>
          <p:cNvPr id="2" name="Footer Placeholder 1"/>
          <p:cNvSpPr>
            <a:spLocks noGrp="1"/>
          </p:cNvSpPr>
          <p:nvPr>
            <p:ph type="ftr" sz="quarter" idx="11"/>
          </p:nvPr>
        </p:nvSpPr>
        <p:spPr/>
        <p:txBody>
          <a:bodyPr/>
          <a:lstStyle/>
          <a:p>
            <a:r>
              <a:rPr lang="en-GB" smtClean="0"/>
              <a:t>K. Crozier Eynesbury Primary School</a:t>
            </a:r>
            <a:endParaRPr lang="en-GB"/>
          </a:p>
        </p:txBody>
      </p:sp>
    </p:spTree>
    <p:extLst>
      <p:ext uri="{BB962C8B-B14F-4D97-AF65-F5344CB8AC3E}">
        <p14:creationId xmlns:p14="http://schemas.microsoft.com/office/powerpoint/2010/main" val="3642923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7021" y="1225447"/>
            <a:ext cx="7879080" cy="1569660"/>
          </a:xfrm>
          <a:prstGeom prst="rect">
            <a:avLst/>
          </a:prstGeom>
          <a:noFill/>
        </p:spPr>
        <p:txBody>
          <a:bodyPr wrap="none" rtlCol="0">
            <a:spAutoFit/>
          </a:bodyPr>
          <a:lstStyle/>
          <a:p>
            <a:r>
              <a:rPr lang="en-GB" sz="9600" dirty="0" smtClean="0"/>
              <a:t>14  X  3 &gt; ?  X  ?</a:t>
            </a:r>
            <a:endParaRPr lang="en-GB" sz="9600" dirty="0"/>
          </a:p>
        </p:txBody>
      </p:sp>
      <p:sp>
        <p:nvSpPr>
          <p:cNvPr id="4" name="TextBox 3"/>
          <p:cNvSpPr txBox="1"/>
          <p:nvPr/>
        </p:nvSpPr>
        <p:spPr>
          <a:xfrm>
            <a:off x="6372200" y="81498"/>
            <a:ext cx="2520626" cy="1200329"/>
          </a:xfrm>
          <a:prstGeom prst="rect">
            <a:avLst/>
          </a:prstGeom>
          <a:noFill/>
          <a:ln>
            <a:solidFill>
              <a:srgbClr val="FF0000"/>
            </a:solidFill>
          </a:ln>
        </p:spPr>
        <p:txBody>
          <a:bodyPr wrap="none" rtlCol="0">
            <a:spAutoFit/>
          </a:bodyPr>
          <a:lstStyle/>
          <a:p>
            <a:r>
              <a:rPr lang="en-GB" dirty="0" smtClean="0"/>
              <a:t>Use empty box problems</a:t>
            </a:r>
          </a:p>
          <a:p>
            <a:r>
              <a:rPr lang="en-GB" dirty="0" smtClean="0"/>
              <a:t>Teach inequality</a:t>
            </a:r>
          </a:p>
          <a:p>
            <a:r>
              <a:rPr lang="en-GB" dirty="0" smtClean="0"/>
              <a:t>Procedural variation</a:t>
            </a:r>
          </a:p>
          <a:p>
            <a:r>
              <a:rPr lang="en-GB" dirty="0" smtClean="0"/>
              <a:t>Reasoning</a:t>
            </a:r>
            <a:endParaRPr lang="en-GB" dirty="0"/>
          </a:p>
        </p:txBody>
      </p:sp>
      <p:sp>
        <p:nvSpPr>
          <p:cNvPr id="5" name="TextBox 4"/>
          <p:cNvSpPr txBox="1"/>
          <p:nvPr/>
        </p:nvSpPr>
        <p:spPr>
          <a:xfrm>
            <a:off x="683567" y="3573016"/>
            <a:ext cx="7692533" cy="1569660"/>
          </a:xfrm>
          <a:prstGeom prst="rect">
            <a:avLst/>
          </a:prstGeom>
          <a:noFill/>
        </p:spPr>
        <p:txBody>
          <a:bodyPr wrap="square" rtlCol="0">
            <a:spAutoFit/>
          </a:bodyPr>
          <a:lstStyle/>
          <a:p>
            <a:r>
              <a:rPr lang="en-GB" sz="3200" dirty="0" smtClean="0"/>
              <a:t>Now can you think of two numbers that will make the product on the right hand side just slightly smaller?</a:t>
            </a:r>
            <a:endParaRPr lang="en-GB" sz="3200" dirty="0"/>
          </a:p>
        </p:txBody>
      </p:sp>
      <p:sp>
        <p:nvSpPr>
          <p:cNvPr id="6" name="Footer Placeholder 5"/>
          <p:cNvSpPr>
            <a:spLocks noGrp="1"/>
          </p:cNvSpPr>
          <p:nvPr>
            <p:ph type="ftr" sz="quarter" idx="11"/>
          </p:nvPr>
        </p:nvSpPr>
        <p:spPr/>
        <p:txBody>
          <a:bodyPr/>
          <a:lstStyle/>
          <a:p>
            <a:r>
              <a:rPr lang="en-GB" smtClean="0"/>
              <a:t>K. Crozier Eynesbury Primary School</a:t>
            </a:r>
            <a:endParaRPr lang="en-GB"/>
          </a:p>
        </p:txBody>
      </p:sp>
    </p:spTree>
    <p:extLst>
      <p:ext uri="{BB962C8B-B14F-4D97-AF65-F5344CB8AC3E}">
        <p14:creationId xmlns:p14="http://schemas.microsoft.com/office/powerpoint/2010/main" val="246531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7021" y="1225447"/>
            <a:ext cx="7879080" cy="1569660"/>
          </a:xfrm>
          <a:prstGeom prst="rect">
            <a:avLst/>
          </a:prstGeom>
          <a:noFill/>
        </p:spPr>
        <p:txBody>
          <a:bodyPr wrap="none" rtlCol="0">
            <a:spAutoFit/>
          </a:bodyPr>
          <a:lstStyle/>
          <a:p>
            <a:r>
              <a:rPr lang="en-GB" sz="9600" dirty="0" smtClean="0"/>
              <a:t>14  X  3 </a:t>
            </a:r>
            <a:r>
              <a:rPr lang="en-GB" sz="9600" dirty="0"/>
              <a:t>&gt;</a:t>
            </a:r>
            <a:r>
              <a:rPr lang="en-GB" sz="9600" dirty="0" smtClean="0"/>
              <a:t> ?  X  ?</a:t>
            </a:r>
            <a:endParaRPr lang="en-GB" sz="9600" dirty="0"/>
          </a:p>
        </p:txBody>
      </p:sp>
      <p:sp>
        <p:nvSpPr>
          <p:cNvPr id="4" name="TextBox 3"/>
          <p:cNvSpPr txBox="1"/>
          <p:nvPr/>
        </p:nvSpPr>
        <p:spPr>
          <a:xfrm>
            <a:off x="6372200" y="81498"/>
            <a:ext cx="2520626" cy="1200329"/>
          </a:xfrm>
          <a:prstGeom prst="rect">
            <a:avLst/>
          </a:prstGeom>
          <a:noFill/>
          <a:ln>
            <a:solidFill>
              <a:srgbClr val="FF0000"/>
            </a:solidFill>
          </a:ln>
        </p:spPr>
        <p:txBody>
          <a:bodyPr wrap="none" rtlCol="0">
            <a:spAutoFit/>
          </a:bodyPr>
          <a:lstStyle/>
          <a:p>
            <a:r>
              <a:rPr lang="en-GB" dirty="0" smtClean="0"/>
              <a:t>Use empty box problems</a:t>
            </a:r>
          </a:p>
          <a:p>
            <a:r>
              <a:rPr lang="en-GB" dirty="0" smtClean="0"/>
              <a:t>Teach inequality</a:t>
            </a:r>
          </a:p>
          <a:p>
            <a:r>
              <a:rPr lang="en-GB" dirty="0" smtClean="0"/>
              <a:t>Procedural variation</a:t>
            </a:r>
          </a:p>
          <a:p>
            <a:r>
              <a:rPr lang="en-GB" dirty="0" smtClean="0"/>
              <a:t>Reasoning</a:t>
            </a:r>
            <a:endParaRPr lang="en-GB" dirty="0"/>
          </a:p>
        </p:txBody>
      </p:sp>
      <p:sp>
        <p:nvSpPr>
          <p:cNvPr id="5" name="TextBox 4"/>
          <p:cNvSpPr txBox="1"/>
          <p:nvPr/>
        </p:nvSpPr>
        <p:spPr>
          <a:xfrm>
            <a:off x="683567" y="3573016"/>
            <a:ext cx="7692533" cy="1569660"/>
          </a:xfrm>
          <a:prstGeom prst="rect">
            <a:avLst/>
          </a:prstGeom>
          <a:noFill/>
        </p:spPr>
        <p:txBody>
          <a:bodyPr wrap="square" rtlCol="0">
            <a:spAutoFit/>
          </a:bodyPr>
          <a:lstStyle/>
          <a:p>
            <a:r>
              <a:rPr lang="en-GB" sz="3200" dirty="0" smtClean="0"/>
              <a:t>Now can you think of two numbers that will make the product on the right hand side just slightly bigger?</a:t>
            </a:r>
            <a:endParaRPr lang="en-GB" sz="3200" dirty="0"/>
          </a:p>
        </p:txBody>
      </p:sp>
      <p:sp>
        <p:nvSpPr>
          <p:cNvPr id="3" name="Footer Placeholder 2"/>
          <p:cNvSpPr>
            <a:spLocks noGrp="1"/>
          </p:cNvSpPr>
          <p:nvPr>
            <p:ph type="ftr" sz="quarter" idx="11"/>
          </p:nvPr>
        </p:nvSpPr>
        <p:spPr/>
        <p:txBody>
          <a:bodyPr/>
          <a:lstStyle/>
          <a:p>
            <a:r>
              <a:rPr lang="en-GB" smtClean="0"/>
              <a:t>K. Crozier Eynesbury Primary School</a:t>
            </a:r>
            <a:endParaRPr lang="en-GB"/>
          </a:p>
        </p:txBody>
      </p:sp>
    </p:spTree>
    <p:extLst>
      <p:ext uri="{BB962C8B-B14F-4D97-AF65-F5344CB8AC3E}">
        <p14:creationId xmlns:p14="http://schemas.microsoft.com/office/powerpoint/2010/main" val="128992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0160" y="1628800"/>
            <a:ext cx="8496944" cy="475252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chemeClr val="tx1"/>
                </a:solidFill>
              </a:rPr>
              <a:t>Change your structure from </a:t>
            </a:r>
          </a:p>
          <a:p>
            <a:pPr algn="ctr"/>
            <a:r>
              <a:rPr lang="en-GB" sz="4400" dirty="0" smtClean="0">
                <a:solidFill>
                  <a:schemeClr val="tx1"/>
                </a:solidFill>
              </a:rPr>
              <a:t>14 x 3 where 14 is the multiplicand to 15 x 3.  How does this change the product?</a:t>
            </a:r>
          </a:p>
          <a:p>
            <a:pPr algn="ctr"/>
            <a:r>
              <a:rPr lang="en-GB" sz="4400" dirty="0" smtClean="0">
                <a:solidFill>
                  <a:schemeClr val="tx1"/>
                </a:solidFill>
              </a:rPr>
              <a:t> </a:t>
            </a:r>
          </a:p>
          <a:p>
            <a:pPr algn="ctr"/>
            <a:r>
              <a:rPr lang="en-GB" sz="4400" dirty="0" smtClean="0">
                <a:solidFill>
                  <a:schemeClr val="tx1"/>
                </a:solidFill>
              </a:rPr>
              <a:t>Can you explain what has happened and why?  </a:t>
            </a:r>
            <a:endParaRPr lang="en-GB" sz="4400" dirty="0">
              <a:solidFill>
                <a:schemeClr val="tx1"/>
              </a:solidFill>
            </a:endParaRPr>
          </a:p>
        </p:txBody>
      </p:sp>
      <p:sp>
        <p:nvSpPr>
          <p:cNvPr id="3" name="TextBox 2"/>
          <p:cNvSpPr txBox="1"/>
          <p:nvPr/>
        </p:nvSpPr>
        <p:spPr>
          <a:xfrm>
            <a:off x="6340119" y="74506"/>
            <a:ext cx="2076659" cy="1200329"/>
          </a:xfrm>
          <a:prstGeom prst="rect">
            <a:avLst/>
          </a:prstGeom>
          <a:noFill/>
          <a:ln>
            <a:solidFill>
              <a:srgbClr val="FF0000"/>
            </a:solidFill>
          </a:ln>
        </p:spPr>
        <p:txBody>
          <a:bodyPr wrap="none" rtlCol="0">
            <a:spAutoFit/>
          </a:bodyPr>
          <a:lstStyle/>
          <a:p>
            <a:r>
              <a:rPr lang="en-GB" dirty="0" smtClean="0"/>
              <a:t>Precise vocabulary</a:t>
            </a:r>
          </a:p>
          <a:p>
            <a:r>
              <a:rPr lang="en-GB" dirty="0" smtClean="0"/>
              <a:t>Structure</a:t>
            </a:r>
          </a:p>
          <a:p>
            <a:r>
              <a:rPr lang="en-GB" dirty="0" smtClean="0"/>
              <a:t>Express </a:t>
            </a:r>
            <a:r>
              <a:rPr lang="en-GB" dirty="0" smtClean="0"/>
              <a:t>reasoning</a:t>
            </a:r>
          </a:p>
          <a:p>
            <a:r>
              <a:rPr lang="en-GB" dirty="0" smtClean="0"/>
              <a:t>Procedural variation</a:t>
            </a:r>
            <a:endParaRPr lang="en-GB" dirty="0"/>
          </a:p>
        </p:txBody>
      </p:sp>
      <p:sp>
        <p:nvSpPr>
          <p:cNvPr id="4" name="Footer Placeholder 3"/>
          <p:cNvSpPr>
            <a:spLocks noGrp="1"/>
          </p:cNvSpPr>
          <p:nvPr>
            <p:ph type="ftr" sz="quarter" idx="11"/>
          </p:nvPr>
        </p:nvSpPr>
        <p:spPr/>
        <p:txBody>
          <a:bodyPr/>
          <a:lstStyle/>
          <a:p>
            <a:r>
              <a:rPr lang="en-GB" smtClean="0"/>
              <a:t>K. Crozier Eynesbury Primary School</a:t>
            </a:r>
            <a:endParaRPr lang="en-GB"/>
          </a:p>
        </p:txBody>
      </p:sp>
    </p:spTree>
    <p:extLst>
      <p:ext uri="{BB962C8B-B14F-4D97-AF65-F5344CB8AC3E}">
        <p14:creationId xmlns:p14="http://schemas.microsoft.com/office/powerpoint/2010/main" val="8520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0160" y="1484784"/>
            <a:ext cx="8496944" cy="511256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tx1"/>
                </a:solidFill>
              </a:rPr>
              <a:t>Change your structure from </a:t>
            </a:r>
          </a:p>
          <a:p>
            <a:pPr algn="ctr"/>
            <a:r>
              <a:rPr lang="en-GB" sz="4800" dirty="0" smtClean="0">
                <a:solidFill>
                  <a:schemeClr val="tx1"/>
                </a:solidFill>
              </a:rPr>
              <a:t>14 x 3 where 14 is the multiplicand to 14 x 4.  How does this change the product?</a:t>
            </a:r>
          </a:p>
          <a:p>
            <a:pPr algn="ctr"/>
            <a:r>
              <a:rPr lang="en-GB" sz="4800" dirty="0" smtClean="0">
                <a:solidFill>
                  <a:schemeClr val="tx1"/>
                </a:solidFill>
              </a:rPr>
              <a:t> </a:t>
            </a:r>
          </a:p>
          <a:p>
            <a:pPr algn="ctr"/>
            <a:r>
              <a:rPr lang="en-GB" sz="4800" dirty="0" smtClean="0">
                <a:solidFill>
                  <a:schemeClr val="tx1"/>
                </a:solidFill>
              </a:rPr>
              <a:t>Can you explain what has happened and why?  </a:t>
            </a:r>
            <a:endParaRPr lang="en-GB" sz="4800" dirty="0">
              <a:solidFill>
                <a:schemeClr val="tx1"/>
              </a:solidFill>
            </a:endParaRPr>
          </a:p>
        </p:txBody>
      </p:sp>
      <p:sp>
        <p:nvSpPr>
          <p:cNvPr id="3" name="TextBox 2"/>
          <p:cNvSpPr txBox="1"/>
          <p:nvPr/>
        </p:nvSpPr>
        <p:spPr>
          <a:xfrm>
            <a:off x="6340119" y="74506"/>
            <a:ext cx="2076659" cy="1200329"/>
          </a:xfrm>
          <a:prstGeom prst="rect">
            <a:avLst/>
          </a:prstGeom>
          <a:noFill/>
          <a:ln>
            <a:solidFill>
              <a:srgbClr val="FF0000"/>
            </a:solidFill>
          </a:ln>
        </p:spPr>
        <p:txBody>
          <a:bodyPr wrap="none" rtlCol="0">
            <a:spAutoFit/>
          </a:bodyPr>
          <a:lstStyle/>
          <a:p>
            <a:r>
              <a:rPr lang="en-GB" dirty="0" smtClean="0"/>
              <a:t>Precise vocabulary</a:t>
            </a:r>
          </a:p>
          <a:p>
            <a:r>
              <a:rPr lang="en-GB" dirty="0" smtClean="0"/>
              <a:t>Structure</a:t>
            </a:r>
          </a:p>
          <a:p>
            <a:r>
              <a:rPr lang="en-GB" dirty="0" smtClean="0"/>
              <a:t>Express reasoning</a:t>
            </a:r>
          </a:p>
          <a:p>
            <a:r>
              <a:rPr lang="en-GB" dirty="0" smtClean="0"/>
              <a:t>Procedural variation</a:t>
            </a:r>
            <a:endParaRPr lang="en-GB" dirty="0"/>
          </a:p>
        </p:txBody>
      </p:sp>
      <p:sp>
        <p:nvSpPr>
          <p:cNvPr id="4" name="Footer Placeholder 3"/>
          <p:cNvSpPr>
            <a:spLocks noGrp="1"/>
          </p:cNvSpPr>
          <p:nvPr>
            <p:ph type="ftr" sz="quarter" idx="11"/>
          </p:nvPr>
        </p:nvSpPr>
        <p:spPr>
          <a:xfrm>
            <a:off x="3080832" y="6592267"/>
            <a:ext cx="2895600" cy="365125"/>
          </a:xfrm>
        </p:spPr>
        <p:txBody>
          <a:bodyPr/>
          <a:lstStyle/>
          <a:p>
            <a:r>
              <a:rPr lang="en-GB" dirty="0" smtClean="0"/>
              <a:t>K. Crozier Eynesbury Primary School</a:t>
            </a:r>
            <a:endParaRPr lang="en-GB" dirty="0"/>
          </a:p>
        </p:txBody>
      </p:sp>
    </p:spTree>
    <p:extLst>
      <p:ext uri="{BB962C8B-B14F-4D97-AF65-F5344CB8AC3E}">
        <p14:creationId xmlns:p14="http://schemas.microsoft.com/office/powerpoint/2010/main" val="2191085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323528" y="1556792"/>
            <a:ext cx="8496944" cy="4248472"/>
          </a:xfrm>
          <a:prstGeom prst="wedgeRoundRectCallou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solidFill>
                  <a:schemeClr val="tx1"/>
                </a:solidFill>
              </a:rPr>
              <a:t>Steven says</a:t>
            </a:r>
          </a:p>
          <a:p>
            <a:pPr algn="ctr"/>
            <a:r>
              <a:rPr lang="en-GB" sz="4000" dirty="0" smtClean="0">
                <a:solidFill>
                  <a:schemeClr val="tx1"/>
                </a:solidFill>
              </a:rPr>
              <a:t>“When you change 14 x 3 to 15 x 3 the product becomes 1 bigger because 15 is one bigger than 14.”  </a:t>
            </a:r>
          </a:p>
          <a:p>
            <a:pPr algn="ctr"/>
            <a:endParaRPr lang="en-GB" sz="4000" dirty="0">
              <a:solidFill>
                <a:schemeClr val="tx1"/>
              </a:solidFill>
            </a:endParaRPr>
          </a:p>
          <a:p>
            <a:pPr algn="ctr"/>
            <a:r>
              <a:rPr lang="en-GB" sz="4000" dirty="0" smtClean="0">
                <a:solidFill>
                  <a:schemeClr val="tx1"/>
                </a:solidFill>
              </a:rPr>
              <a:t>Is he right – can you explain your thinking?</a:t>
            </a:r>
            <a:endParaRPr lang="en-GB" sz="4000" dirty="0">
              <a:solidFill>
                <a:schemeClr val="tx1"/>
              </a:solidFill>
            </a:endParaRPr>
          </a:p>
        </p:txBody>
      </p:sp>
      <p:sp>
        <p:nvSpPr>
          <p:cNvPr id="3" name="TextBox 2"/>
          <p:cNvSpPr txBox="1"/>
          <p:nvPr/>
        </p:nvSpPr>
        <p:spPr>
          <a:xfrm>
            <a:off x="6444208" y="81498"/>
            <a:ext cx="2530116" cy="1200329"/>
          </a:xfrm>
          <a:prstGeom prst="rect">
            <a:avLst/>
          </a:prstGeom>
          <a:noFill/>
          <a:ln>
            <a:solidFill>
              <a:srgbClr val="FF0000"/>
            </a:solidFill>
          </a:ln>
        </p:spPr>
        <p:txBody>
          <a:bodyPr wrap="none" rtlCol="0">
            <a:spAutoFit/>
          </a:bodyPr>
          <a:lstStyle/>
          <a:p>
            <a:r>
              <a:rPr lang="en-GB" dirty="0" smtClean="0"/>
              <a:t>Exposing </a:t>
            </a:r>
            <a:r>
              <a:rPr lang="en-GB" dirty="0" smtClean="0"/>
              <a:t>misconceptions</a:t>
            </a:r>
          </a:p>
          <a:p>
            <a:r>
              <a:rPr lang="en-GB" dirty="0" smtClean="0"/>
              <a:t>Identify difficult points</a:t>
            </a:r>
            <a:endParaRPr lang="en-GB" dirty="0" smtClean="0"/>
          </a:p>
          <a:p>
            <a:r>
              <a:rPr lang="en-GB" dirty="0" smtClean="0"/>
              <a:t>Correct terminology</a:t>
            </a:r>
          </a:p>
          <a:p>
            <a:r>
              <a:rPr lang="en-GB" dirty="0" smtClean="0"/>
              <a:t>Structure</a:t>
            </a:r>
            <a:endParaRPr lang="en-GB" dirty="0"/>
          </a:p>
        </p:txBody>
      </p:sp>
      <p:sp>
        <p:nvSpPr>
          <p:cNvPr id="4" name="Footer Placeholder 3"/>
          <p:cNvSpPr>
            <a:spLocks noGrp="1"/>
          </p:cNvSpPr>
          <p:nvPr>
            <p:ph type="ftr" sz="quarter" idx="11"/>
          </p:nvPr>
        </p:nvSpPr>
        <p:spPr/>
        <p:txBody>
          <a:bodyPr/>
          <a:lstStyle/>
          <a:p>
            <a:r>
              <a:rPr lang="en-GB" smtClean="0"/>
              <a:t>K. Crozier Eynesbury Primary School</a:t>
            </a:r>
            <a:endParaRPr lang="en-GB"/>
          </a:p>
        </p:txBody>
      </p:sp>
    </p:spTree>
    <p:extLst>
      <p:ext uri="{BB962C8B-B14F-4D97-AF65-F5344CB8AC3E}">
        <p14:creationId xmlns:p14="http://schemas.microsoft.com/office/powerpoint/2010/main" val="3536497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95212" y="3429000"/>
            <a:ext cx="4081567" cy="3046988"/>
          </a:xfrm>
          <a:prstGeom prst="rect">
            <a:avLst/>
          </a:prstGeom>
          <a:noFill/>
        </p:spPr>
        <p:txBody>
          <a:bodyPr wrap="none" rtlCol="0">
            <a:spAutoFit/>
          </a:bodyPr>
          <a:lstStyle/>
          <a:p>
            <a:r>
              <a:rPr lang="en-GB" sz="9600" dirty="0" smtClean="0"/>
              <a:t>14    x 3</a:t>
            </a:r>
          </a:p>
          <a:p>
            <a:r>
              <a:rPr lang="en-GB" sz="9600" dirty="0" smtClean="0"/>
              <a:t>14.1 x 3</a:t>
            </a:r>
            <a:endParaRPr lang="en-GB" sz="9600" dirty="0"/>
          </a:p>
        </p:txBody>
      </p:sp>
      <p:sp>
        <p:nvSpPr>
          <p:cNvPr id="3" name="TextBox 2"/>
          <p:cNvSpPr txBox="1"/>
          <p:nvPr/>
        </p:nvSpPr>
        <p:spPr>
          <a:xfrm>
            <a:off x="251520" y="1556792"/>
            <a:ext cx="8568952" cy="1754326"/>
          </a:xfrm>
          <a:prstGeom prst="rect">
            <a:avLst/>
          </a:prstGeom>
          <a:noFill/>
        </p:spPr>
        <p:txBody>
          <a:bodyPr wrap="square" rtlCol="0">
            <a:spAutoFit/>
          </a:bodyPr>
          <a:lstStyle/>
          <a:p>
            <a:r>
              <a:rPr lang="en-GB" sz="3600" dirty="0" smtClean="0"/>
              <a:t>What is the same and what is different about these two calculations? Can we use the answer from one to work out the other? </a:t>
            </a:r>
            <a:endParaRPr lang="en-GB" sz="3600" dirty="0"/>
          </a:p>
        </p:txBody>
      </p:sp>
      <p:sp>
        <p:nvSpPr>
          <p:cNvPr id="5" name="TextBox 4"/>
          <p:cNvSpPr txBox="1"/>
          <p:nvPr/>
        </p:nvSpPr>
        <p:spPr>
          <a:xfrm>
            <a:off x="6372200" y="81498"/>
            <a:ext cx="2076659" cy="923330"/>
          </a:xfrm>
          <a:prstGeom prst="rect">
            <a:avLst/>
          </a:prstGeom>
          <a:noFill/>
          <a:ln>
            <a:solidFill>
              <a:srgbClr val="FF0000"/>
            </a:solidFill>
          </a:ln>
        </p:spPr>
        <p:txBody>
          <a:bodyPr wrap="none" rtlCol="0">
            <a:spAutoFit/>
          </a:bodyPr>
          <a:lstStyle/>
          <a:p>
            <a:r>
              <a:rPr lang="en-GB" dirty="0" smtClean="0"/>
              <a:t>Procedural variation</a:t>
            </a:r>
          </a:p>
          <a:p>
            <a:r>
              <a:rPr lang="en-GB" dirty="0" smtClean="0"/>
              <a:t>Reasoning</a:t>
            </a:r>
          </a:p>
          <a:p>
            <a:r>
              <a:rPr lang="en-GB" dirty="0" smtClean="0"/>
              <a:t>Making connections</a:t>
            </a:r>
            <a:endParaRPr lang="en-GB" dirty="0"/>
          </a:p>
        </p:txBody>
      </p:sp>
      <p:sp>
        <p:nvSpPr>
          <p:cNvPr id="2" name="Footer Placeholder 1"/>
          <p:cNvSpPr>
            <a:spLocks noGrp="1"/>
          </p:cNvSpPr>
          <p:nvPr>
            <p:ph type="ftr" sz="quarter" idx="11"/>
          </p:nvPr>
        </p:nvSpPr>
        <p:spPr/>
        <p:txBody>
          <a:bodyPr/>
          <a:lstStyle/>
          <a:p>
            <a:r>
              <a:rPr lang="en-GB" smtClean="0"/>
              <a:t>K. Crozier Eynesbury Primary School</a:t>
            </a:r>
            <a:endParaRPr lang="en-GB"/>
          </a:p>
        </p:txBody>
      </p:sp>
    </p:spTree>
    <p:extLst>
      <p:ext uri="{BB962C8B-B14F-4D97-AF65-F5344CB8AC3E}">
        <p14:creationId xmlns:p14="http://schemas.microsoft.com/office/powerpoint/2010/main" val="2690172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2896" y="-47302"/>
            <a:ext cx="5400599" cy="6905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GB" smtClean="0"/>
              <a:t>K. Crozier Eynesbury Primary School</a:t>
            </a:r>
            <a:endParaRPr lang="en-GB"/>
          </a:p>
        </p:txBody>
      </p:sp>
    </p:spTree>
    <p:extLst>
      <p:ext uri="{BB962C8B-B14F-4D97-AF65-F5344CB8AC3E}">
        <p14:creationId xmlns:p14="http://schemas.microsoft.com/office/powerpoint/2010/main" val="2224818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79512" y="692696"/>
            <a:ext cx="8786936" cy="452596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4800" dirty="0" smtClean="0">
                <a:solidFill>
                  <a:srgbClr val="0070C0"/>
                </a:solidFill>
              </a:rPr>
              <a:t>‘People are naturally curious, but we are not naturally good thinkers; unless the cognitive conditions are right, we will avoid thinking.’</a:t>
            </a:r>
          </a:p>
          <a:p>
            <a:pPr marL="0" indent="0">
              <a:buFont typeface="Arial" panose="020B0604020202020204" pitchFamily="34" charset="0"/>
              <a:buNone/>
            </a:pPr>
            <a:endParaRPr lang="en-GB" sz="2800" dirty="0" smtClean="0"/>
          </a:p>
          <a:p>
            <a:pPr marL="0" indent="0" algn="ctr">
              <a:buFont typeface="Arial" panose="020B0604020202020204" pitchFamily="34" charset="0"/>
              <a:buNone/>
            </a:pPr>
            <a:r>
              <a:rPr lang="en-GB" sz="2800" dirty="0" smtClean="0"/>
              <a:t>Willingham, D.T. (2009) </a:t>
            </a:r>
            <a:r>
              <a:rPr lang="en-GB" sz="2800" i="1" dirty="0" smtClean="0"/>
              <a:t>Why Don’t Students Like School?</a:t>
            </a:r>
            <a:r>
              <a:rPr lang="en-GB" sz="2800" dirty="0" smtClean="0"/>
              <a:t>	</a:t>
            </a:r>
            <a:endParaRPr lang="en-GB" sz="2800" dirty="0"/>
          </a:p>
        </p:txBody>
      </p:sp>
      <p:sp>
        <p:nvSpPr>
          <p:cNvPr id="3" name="Footer Placeholder 2"/>
          <p:cNvSpPr>
            <a:spLocks noGrp="1"/>
          </p:cNvSpPr>
          <p:nvPr>
            <p:ph type="ftr" sz="quarter" idx="11"/>
          </p:nvPr>
        </p:nvSpPr>
        <p:spPr/>
        <p:txBody>
          <a:bodyPr/>
          <a:lstStyle/>
          <a:p>
            <a:r>
              <a:rPr lang="en-GB" smtClean="0"/>
              <a:t>K. Crozier Eynesbury Primary School</a:t>
            </a:r>
            <a:endParaRPr lang="en-GB"/>
          </a:p>
        </p:txBody>
      </p:sp>
    </p:spTree>
    <p:extLst>
      <p:ext uri="{BB962C8B-B14F-4D97-AF65-F5344CB8AC3E}">
        <p14:creationId xmlns:p14="http://schemas.microsoft.com/office/powerpoint/2010/main" val="941305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88640"/>
            <a:ext cx="8352928" cy="6494085"/>
          </a:xfrm>
          <a:prstGeom prst="rect">
            <a:avLst/>
          </a:prstGeom>
          <a:noFill/>
        </p:spPr>
        <p:txBody>
          <a:bodyPr wrap="square" rtlCol="0">
            <a:spAutoFit/>
          </a:bodyPr>
          <a:lstStyle/>
          <a:p>
            <a:r>
              <a:rPr lang="en-GB" sz="3200" dirty="0" smtClean="0"/>
              <a:t>This set of slides demonstrates how focussing on one calculation and representing it, explaining it and making connections to it can lead to deep conceptual understanding.  This type of anchor lesson is particularly effective at the beginning of a unit of work to provide children with an opportunity to build a visual picture of the structure of the concept and to make connections with other related mathematical concepts.  </a:t>
            </a:r>
          </a:p>
          <a:p>
            <a:endParaRPr lang="en-GB" sz="3200" dirty="0"/>
          </a:p>
          <a:p>
            <a:r>
              <a:rPr lang="en-GB" sz="3200" dirty="0" smtClean="0"/>
              <a:t>This anchor lesson has features that can be applied to many mathematical concepts. </a:t>
            </a:r>
            <a:endParaRPr lang="en-GB" sz="3200" dirty="0"/>
          </a:p>
        </p:txBody>
      </p:sp>
      <p:sp>
        <p:nvSpPr>
          <p:cNvPr id="3" name="Footer Placeholder 2"/>
          <p:cNvSpPr>
            <a:spLocks noGrp="1"/>
          </p:cNvSpPr>
          <p:nvPr>
            <p:ph type="ftr" sz="quarter" idx="11"/>
          </p:nvPr>
        </p:nvSpPr>
        <p:spPr>
          <a:xfrm>
            <a:off x="3196208" y="6500162"/>
            <a:ext cx="2895600" cy="365125"/>
          </a:xfrm>
        </p:spPr>
        <p:txBody>
          <a:bodyPr/>
          <a:lstStyle/>
          <a:p>
            <a:r>
              <a:rPr lang="en-GB" dirty="0" smtClean="0"/>
              <a:t>K. Crozier Eynesbury Primary School</a:t>
            </a:r>
            <a:endParaRPr lang="en-GB" dirty="0"/>
          </a:p>
        </p:txBody>
      </p:sp>
    </p:spTree>
    <p:extLst>
      <p:ext uri="{BB962C8B-B14F-4D97-AF65-F5344CB8AC3E}">
        <p14:creationId xmlns:p14="http://schemas.microsoft.com/office/powerpoint/2010/main" val="3950593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959" y="836712"/>
            <a:ext cx="8352928" cy="4031873"/>
          </a:xfrm>
          <a:prstGeom prst="rect">
            <a:avLst/>
          </a:prstGeom>
          <a:noFill/>
        </p:spPr>
        <p:txBody>
          <a:bodyPr wrap="square" rtlCol="0">
            <a:spAutoFit/>
          </a:bodyPr>
          <a:lstStyle/>
          <a:p>
            <a:r>
              <a:rPr lang="en-GB" sz="3200" dirty="0"/>
              <a:t>This set of slides uses the calculation of </a:t>
            </a:r>
          </a:p>
          <a:p>
            <a:r>
              <a:rPr lang="en-GB" sz="3200" dirty="0"/>
              <a:t>14 x 3  to exemplify the features of </a:t>
            </a:r>
            <a:r>
              <a:rPr lang="en-GB" sz="3200" dirty="0" smtClean="0"/>
              <a:t>an </a:t>
            </a:r>
            <a:r>
              <a:rPr lang="en-GB" sz="3200" dirty="0"/>
              <a:t>anchor </a:t>
            </a:r>
            <a:r>
              <a:rPr lang="en-GB" sz="3200" dirty="0" smtClean="0"/>
              <a:t>lesson </a:t>
            </a:r>
            <a:r>
              <a:rPr lang="en-GB" sz="3200" dirty="0"/>
              <a:t>‘Show it, draw it, explain it, connect it.’</a:t>
            </a:r>
          </a:p>
          <a:p>
            <a:endParaRPr lang="en-GB" sz="3200" dirty="0" smtClean="0"/>
          </a:p>
          <a:p>
            <a:endParaRPr lang="en-GB" sz="3200" dirty="0"/>
          </a:p>
          <a:p>
            <a:r>
              <a:rPr lang="en-GB" sz="3200" dirty="0" smtClean="0"/>
              <a:t>The labels at the top of each slide references where the pedagogy fits in with the priority areas featured in the NCETM calculation guidance. </a:t>
            </a:r>
            <a:endParaRPr lang="en-GB" sz="3200" dirty="0"/>
          </a:p>
        </p:txBody>
      </p:sp>
      <p:sp>
        <p:nvSpPr>
          <p:cNvPr id="3" name="Footer Placeholder 2"/>
          <p:cNvSpPr>
            <a:spLocks noGrp="1"/>
          </p:cNvSpPr>
          <p:nvPr>
            <p:ph type="ftr" sz="quarter" idx="11"/>
          </p:nvPr>
        </p:nvSpPr>
        <p:spPr/>
        <p:txBody>
          <a:bodyPr/>
          <a:lstStyle/>
          <a:p>
            <a:r>
              <a:rPr lang="en-GB" smtClean="0"/>
              <a:t>K. Crozier Eynesbury Primary School</a:t>
            </a:r>
            <a:endParaRPr lang="en-GB"/>
          </a:p>
        </p:txBody>
      </p:sp>
    </p:spTree>
    <p:extLst>
      <p:ext uri="{BB962C8B-B14F-4D97-AF65-F5344CB8AC3E}">
        <p14:creationId xmlns:p14="http://schemas.microsoft.com/office/powerpoint/2010/main" val="4033916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05579" y="3573016"/>
            <a:ext cx="4824536" cy="136815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tx1"/>
                </a:solidFill>
              </a:rPr>
              <a:t>m</a:t>
            </a:r>
            <a:r>
              <a:rPr lang="en-GB" sz="6600" dirty="0" smtClean="0">
                <a:solidFill>
                  <a:schemeClr val="tx1"/>
                </a:solidFill>
              </a:rPr>
              <a:t>ultiplicand</a:t>
            </a:r>
            <a:endParaRPr lang="en-GB" sz="6600" dirty="0">
              <a:solidFill>
                <a:schemeClr val="tx1"/>
              </a:solidFill>
            </a:endParaRPr>
          </a:p>
        </p:txBody>
      </p:sp>
      <p:sp>
        <p:nvSpPr>
          <p:cNvPr id="3" name="Rounded Rectangle 2"/>
          <p:cNvSpPr/>
          <p:nvPr/>
        </p:nvSpPr>
        <p:spPr>
          <a:xfrm>
            <a:off x="107504" y="5157192"/>
            <a:ext cx="4824536" cy="136815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tx1"/>
                </a:solidFill>
              </a:rPr>
              <a:t>m</a:t>
            </a:r>
            <a:r>
              <a:rPr lang="en-GB" sz="6600" dirty="0" smtClean="0">
                <a:solidFill>
                  <a:schemeClr val="tx1"/>
                </a:solidFill>
              </a:rPr>
              <a:t>ultiplier</a:t>
            </a:r>
            <a:endParaRPr lang="en-GB" sz="6600" dirty="0">
              <a:solidFill>
                <a:schemeClr val="tx1"/>
              </a:solidFill>
            </a:endParaRPr>
          </a:p>
        </p:txBody>
      </p:sp>
      <p:sp>
        <p:nvSpPr>
          <p:cNvPr id="4" name="Rounded Rectangle 3"/>
          <p:cNvSpPr/>
          <p:nvPr/>
        </p:nvSpPr>
        <p:spPr>
          <a:xfrm>
            <a:off x="5220072" y="5170685"/>
            <a:ext cx="3689236" cy="136815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tx1"/>
                </a:solidFill>
              </a:rPr>
              <a:t>product</a:t>
            </a:r>
            <a:endParaRPr lang="en-GB" sz="6600" dirty="0">
              <a:solidFill>
                <a:schemeClr val="tx1"/>
              </a:solidFill>
            </a:endParaRPr>
          </a:p>
        </p:txBody>
      </p:sp>
      <p:sp>
        <p:nvSpPr>
          <p:cNvPr id="5" name="Rounded Rectangle 4"/>
          <p:cNvSpPr/>
          <p:nvPr/>
        </p:nvSpPr>
        <p:spPr>
          <a:xfrm>
            <a:off x="221146" y="3573016"/>
            <a:ext cx="3689236" cy="136815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tx1"/>
                </a:solidFill>
              </a:rPr>
              <a:t>factor</a:t>
            </a:r>
            <a:endParaRPr lang="en-GB" sz="6600" dirty="0">
              <a:solidFill>
                <a:schemeClr val="tx1"/>
              </a:solidFill>
            </a:endParaRPr>
          </a:p>
        </p:txBody>
      </p:sp>
      <p:sp>
        <p:nvSpPr>
          <p:cNvPr id="6" name="TextBox 5"/>
          <p:cNvSpPr txBox="1"/>
          <p:nvPr/>
        </p:nvSpPr>
        <p:spPr>
          <a:xfrm>
            <a:off x="6660232" y="81498"/>
            <a:ext cx="2069093" cy="646331"/>
          </a:xfrm>
          <a:prstGeom prst="rect">
            <a:avLst/>
          </a:prstGeom>
          <a:noFill/>
          <a:ln>
            <a:solidFill>
              <a:srgbClr val="FF0000"/>
            </a:solidFill>
          </a:ln>
        </p:spPr>
        <p:txBody>
          <a:bodyPr wrap="none" rtlCol="0">
            <a:spAutoFit/>
          </a:bodyPr>
          <a:lstStyle/>
          <a:p>
            <a:r>
              <a:rPr lang="en-GB" dirty="0" smtClean="0"/>
              <a:t>Correct terminology</a:t>
            </a:r>
          </a:p>
          <a:p>
            <a:r>
              <a:rPr lang="en-GB" dirty="0" smtClean="0"/>
              <a:t>Structure</a:t>
            </a:r>
            <a:endParaRPr lang="en-GB" dirty="0"/>
          </a:p>
        </p:txBody>
      </p:sp>
      <p:sp>
        <p:nvSpPr>
          <p:cNvPr id="7" name="Rounded Rectangle 6"/>
          <p:cNvSpPr/>
          <p:nvPr/>
        </p:nvSpPr>
        <p:spPr>
          <a:xfrm>
            <a:off x="163504" y="908720"/>
            <a:ext cx="8867623" cy="244827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smtClean="0">
                <a:solidFill>
                  <a:schemeClr val="tx1"/>
                </a:solidFill>
              </a:rPr>
              <a:t>In this anchor lesson you will be expected to use precise vocabulary in full sentences to explain your representations and mathematical thinking.  These are key words that you will need to understand and use.</a:t>
            </a:r>
            <a:endParaRPr lang="en-GB" sz="2800" dirty="0">
              <a:solidFill>
                <a:schemeClr val="tx1"/>
              </a:solidFill>
            </a:endParaRPr>
          </a:p>
        </p:txBody>
      </p:sp>
      <p:sp>
        <p:nvSpPr>
          <p:cNvPr id="8" name="Footer Placeholder 7"/>
          <p:cNvSpPr>
            <a:spLocks noGrp="1"/>
          </p:cNvSpPr>
          <p:nvPr>
            <p:ph type="ftr" sz="quarter" idx="11"/>
          </p:nvPr>
        </p:nvSpPr>
        <p:spPr>
          <a:xfrm>
            <a:off x="3149515" y="6525344"/>
            <a:ext cx="2895600" cy="365125"/>
          </a:xfrm>
        </p:spPr>
        <p:txBody>
          <a:bodyPr/>
          <a:lstStyle/>
          <a:p>
            <a:r>
              <a:rPr lang="en-GB" dirty="0" smtClean="0"/>
              <a:t>K. Crozier Eynesbury Primary School</a:t>
            </a:r>
            <a:endParaRPr lang="en-GB" dirty="0"/>
          </a:p>
        </p:txBody>
      </p:sp>
    </p:spTree>
    <p:extLst>
      <p:ext uri="{BB962C8B-B14F-4D97-AF65-F5344CB8AC3E}">
        <p14:creationId xmlns:p14="http://schemas.microsoft.com/office/powerpoint/2010/main" val="381489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7596" y="1059365"/>
            <a:ext cx="3147015" cy="1569660"/>
          </a:xfrm>
          <a:prstGeom prst="rect">
            <a:avLst/>
          </a:prstGeom>
          <a:noFill/>
        </p:spPr>
        <p:txBody>
          <a:bodyPr wrap="none" rtlCol="0">
            <a:spAutoFit/>
          </a:bodyPr>
          <a:lstStyle/>
          <a:p>
            <a:r>
              <a:rPr lang="en-GB" sz="9600" dirty="0" smtClean="0"/>
              <a:t>14 x 3</a:t>
            </a:r>
            <a:endParaRPr lang="en-GB" sz="9600" dirty="0"/>
          </a:p>
        </p:txBody>
      </p:sp>
      <p:sp>
        <p:nvSpPr>
          <p:cNvPr id="5" name="Rounded Rectangle 4"/>
          <p:cNvSpPr/>
          <p:nvPr/>
        </p:nvSpPr>
        <p:spPr>
          <a:xfrm>
            <a:off x="165032" y="3573016"/>
            <a:ext cx="4320480" cy="136815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tx1"/>
                </a:solidFill>
              </a:rPr>
              <a:t>Show it</a:t>
            </a:r>
            <a:endParaRPr lang="en-GB" sz="6600" dirty="0">
              <a:solidFill>
                <a:schemeClr val="tx1"/>
              </a:solidFill>
            </a:endParaRPr>
          </a:p>
        </p:txBody>
      </p:sp>
      <p:sp>
        <p:nvSpPr>
          <p:cNvPr id="6" name="Rounded Rectangle 5"/>
          <p:cNvSpPr/>
          <p:nvPr/>
        </p:nvSpPr>
        <p:spPr>
          <a:xfrm>
            <a:off x="4710647" y="3590528"/>
            <a:ext cx="4320480" cy="136815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tx1"/>
                </a:solidFill>
              </a:rPr>
              <a:t>Draw it</a:t>
            </a:r>
            <a:endParaRPr lang="en-GB" sz="6600" dirty="0">
              <a:solidFill>
                <a:schemeClr val="tx1"/>
              </a:solidFill>
            </a:endParaRPr>
          </a:p>
        </p:txBody>
      </p:sp>
      <p:sp>
        <p:nvSpPr>
          <p:cNvPr id="7" name="Rounded Rectangle 6"/>
          <p:cNvSpPr/>
          <p:nvPr/>
        </p:nvSpPr>
        <p:spPr>
          <a:xfrm>
            <a:off x="140624" y="5229200"/>
            <a:ext cx="4320480" cy="136815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tx1"/>
                </a:solidFill>
              </a:rPr>
              <a:t>Explain it</a:t>
            </a:r>
            <a:endParaRPr lang="en-GB" sz="6600" dirty="0">
              <a:solidFill>
                <a:schemeClr val="tx1"/>
              </a:solidFill>
            </a:endParaRPr>
          </a:p>
        </p:txBody>
      </p:sp>
      <p:sp>
        <p:nvSpPr>
          <p:cNvPr id="8" name="Rounded Rectangle 7"/>
          <p:cNvSpPr/>
          <p:nvPr/>
        </p:nvSpPr>
        <p:spPr>
          <a:xfrm>
            <a:off x="4710647" y="5229200"/>
            <a:ext cx="4320480" cy="136815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tx1"/>
                </a:solidFill>
              </a:rPr>
              <a:t>Connect it</a:t>
            </a:r>
            <a:endParaRPr lang="en-GB" sz="6600" dirty="0">
              <a:solidFill>
                <a:schemeClr val="tx1"/>
              </a:solidFill>
            </a:endParaRPr>
          </a:p>
        </p:txBody>
      </p:sp>
      <p:sp>
        <p:nvSpPr>
          <p:cNvPr id="9" name="Rounded Rectangle 8"/>
          <p:cNvSpPr/>
          <p:nvPr/>
        </p:nvSpPr>
        <p:spPr>
          <a:xfrm>
            <a:off x="140624" y="232748"/>
            <a:ext cx="8867623" cy="316089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dirty="0" smtClean="0">
                <a:solidFill>
                  <a:schemeClr val="tx1"/>
                </a:solidFill>
              </a:rPr>
              <a:t>Todays anchor lesson is based on the calculation</a:t>
            </a:r>
            <a:endParaRPr lang="en-GB" sz="3200" dirty="0">
              <a:solidFill>
                <a:schemeClr val="tx1"/>
              </a:solidFill>
            </a:endParaRPr>
          </a:p>
        </p:txBody>
      </p:sp>
      <p:sp>
        <p:nvSpPr>
          <p:cNvPr id="10" name="TextBox 9"/>
          <p:cNvSpPr txBox="1"/>
          <p:nvPr/>
        </p:nvSpPr>
        <p:spPr>
          <a:xfrm>
            <a:off x="3820869" y="2608162"/>
            <a:ext cx="1817742" cy="584775"/>
          </a:xfrm>
          <a:prstGeom prst="rect">
            <a:avLst/>
          </a:prstGeom>
          <a:noFill/>
        </p:spPr>
        <p:txBody>
          <a:bodyPr wrap="none" rtlCol="0">
            <a:spAutoFit/>
          </a:bodyPr>
          <a:lstStyle/>
          <a:p>
            <a:r>
              <a:rPr lang="en-GB" sz="3200" dirty="0"/>
              <a:t> </a:t>
            </a:r>
            <a:r>
              <a:rPr lang="en-GB" sz="3200" dirty="0" smtClean="0"/>
              <a:t>we will …</a:t>
            </a:r>
            <a:endParaRPr lang="en-GB" sz="3200" dirty="0"/>
          </a:p>
        </p:txBody>
      </p:sp>
      <p:sp>
        <p:nvSpPr>
          <p:cNvPr id="2" name="Footer Placeholder 1"/>
          <p:cNvSpPr>
            <a:spLocks noGrp="1"/>
          </p:cNvSpPr>
          <p:nvPr>
            <p:ph type="ftr" sz="quarter" idx="11"/>
          </p:nvPr>
        </p:nvSpPr>
        <p:spPr>
          <a:xfrm>
            <a:off x="3126635" y="6597352"/>
            <a:ext cx="2895600" cy="365125"/>
          </a:xfrm>
        </p:spPr>
        <p:txBody>
          <a:bodyPr/>
          <a:lstStyle/>
          <a:p>
            <a:r>
              <a:rPr lang="en-GB" dirty="0" smtClean="0"/>
              <a:t>K. Crozier Eynesbury Primary School</a:t>
            </a:r>
            <a:endParaRPr lang="en-GB" dirty="0"/>
          </a:p>
        </p:txBody>
      </p:sp>
    </p:spTree>
    <p:extLst>
      <p:ext uri="{BB962C8B-B14F-4D97-AF65-F5344CB8AC3E}">
        <p14:creationId xmlns:p14="http://schemas.microsoft.com/office/powerpoint/2010/main" val="379891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3888" y="1556792"/>
            <a:ext cx="3147015" cy="1569660"/>
          </a:xfrm>
          <a:prstGeom prst="rect">
            <a:avLst/>
          </a:prstGeom>
          <a:noFill/>
        </p:spPr>
        <p:txBody>
          <a:bodyPr wrap="none" rtlCol="0">
            <a:spAutoFit/>
          </a:bodyPr>
          <a:lstStyle/>
          <a:p>
            <a:r>
              <a:rPr lang="en-GB" sz="9600" dirty="0" smtClean="0"/>
              <a:t>14 x 3</a:t>
            </a:r>
            <a:endParaRPr lang="en-GB" sz="9600" dirty="0"/>
          </a:p>
        </p:txBody>
      </p:sp>
      <p:sp>
        <p:nvSpPr>
          <p:cNvPr id="5" name="Rounded Rectangle 4"/>
          <p:cNvSpPr/>
          <p:nvPr/>
        </p:nvSpPr>
        <p:spPr>
          <a:xfrm>
            <a:off x="2527156" y="3356992"/>
            <a:ext cx="4320480" cy="136815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tx1"/>
                </a:solidFill>
              </a:rPr>
              <a:t>Show it</a:t>
            </a:r>
            <a:endParaRPr lang="en-GB" sz="6600" dirty="0">
              <a:solidFill>
                <a:schemeClr val="tx1"/>
              </a:solidFill>
            </a:endParaRPr>
          </a:p>
        </p:txBody>
      </p:sp>
      <p:sp>
        <p:nvSpPr>
          <p:cNvPr id="9" name="Rounded Rectangle 8"/>
          <p:cNvSpPr/>
          <p:nvPr/>
        </p:nvSpPr>
        <p:spPr>
          <a:xfrm>
            <a:off x="2527157" y="1556792"/>
            <a:ext cx="4320480" cy="156966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3200" dirty="0">
              <a:solidFill>
                <a:schemeClr val="tx1"/>
              </a:solidFill>
            </a:endParaRPr>
          </a:p>
        </p:txBody>
      </p:sp>
      <p:sp>
        <p:nvSpPr>
          <p:cNvPr id="11" name="Rounded Rectangle 10"/>
          <p:cNvSpPr/>
          <p:nvPr/>
        </p:nvSpPr>
        <p:spPr>
          <a:xfrm>
            <a:off x="253953" y="5013176"/>
            <a:ext cx="8638525" cy="136815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smtClean="0">
                <a:solidFill>
                  <a:schemeClr val="tx1"/>
                </a:solidFill>
              </a:rPr>
              <a:t>Use concrete apparatus to show the structure of multiplication in this calculation.  Can you show it in more than one way?</a:t>
            </a:r>
            <a:endParaRPr lang="en-GB" sz="2800" dirty="0">
              <a:solidFill>
                <a:schemeClr val="tx1"/>
              </a:solidFill>
            </a:endParaRPr>
          </a:p>
        </p:txBody>
      </p:sp>
      <p:sp>
        <p:nvSpPr>
          <p:cNvPr id="12" name="TextBox 11"/>
          <p:cNvSpPr txBox="1"/>
          <p:nvPr/>
        </p:nvSpPr>
        <p:spPr>
          <a:xfrm>
            <a:off x="6446905" y="74506"/>
            <a:ext cx="2561342" cy="1200329"/>
          </a:xfrm>
          <a:prstGeom prst="rect">
            <a:avLst/>
          </a:prstGeom>
          <a:noFill/>
          <a:ln>
            <a:solidFill>
              <a:srgbClr val="FF0000"/>
            </a:solidFill>
          </a:ln>
        </p:spPr>
        <p:txBody>
          <a:bodyPr wrap="none" rtlCol="0">
            <a:spAutoFit/>
          </a:bodyPr>
          <a:lstStyle/>
          <a:p>
            <a:r>
              <a:rPr lang="en-GB" dirty="0" smtClean="0"/>
              <a:t>Correct terminology</a:t>
            </a:r>
          </a:p>
          <a:p>
            <a:r>
              <a:rPr lang="en-GB" dirty="0" smtClean="0"/>
              <a:t>Structure</a:t>
            </a:r>
          </a:p>
          <a:p>
            <a:r>
              <a:rPr lang="en-GB" dirty="0" smtClean="0"/>
              <a:t>Conceptual variation</a:t>
            </a:r>
          </a:p>
          <a:p>
            <a:r>
              <a:rPr lang="en-GB" dirty="0" smtClean="0"/>
              <a:t>Concrete representations</a:t>
            </a:r>
            <a:endParaRPr lang="en-GB" dirty="0"/>
          </a:p>
        </p:txBody>
      </p:sp>
      <p:sp>
        <p:nvSpPr>
          <p:cNvPr id="2" name="Footer Placeholder 1"/>
          <p:cNvSpPr>
            <a:spLocks noGrp="1"/>
          </p:cNvSpPr>
          <p:nvPr>
            <p:ph type="ftr" sz="quarter" idx="11"/>
          </p:nvPr>
        </p:nvSpPr>
        <p:spPr/>
        <p:txBody>
          <a:bodyPr/>
          <a:lstStyle/>
          <a:p>
            <a:r>
              <a:rPr lang="en-GB" smtClean="0"/>
              <a:t>K. Crozier Eynesbury Primary School</a:t>
            </a:r>
            <a:endParaRPr lang="en-GB"/>
          </a:p>
        </p:txBody>
      </p:sp>
    </p:spTree>
    <p:extLst>
      <p:ext uri="{BB962C8B-B14F-4D97-AF65-F5344CB8AC3E}">
        <p14:creationId xmlns:p14="http://schemas.microsoft.com/office/powerpoint/2010/main" val="1415754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2" y="260648"/>
            <a:ext cx="8555927" cy="6400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a:xfrm>
            <a:off x="3166715" y="6525344"/>
            <a:ext cx="2895600" cy="365125"/>
          </a:xfrm>
        </p:spPr>
        <p:txBody>
          <a:bodyPr/>
          <a:lstStyle/>
          <a:p>
            <a:r>
              <a:rPr lang="en-GB" dirty="0" smtClean="0"/>
              <a:t>A. Jones Eynesbury Primary School</a:t>
            </a:r>
            <a:endParaRPr lang="en-GB" dirty="0"/>
          </a:p>
        </p:txBody>
      </p:sp>
    </p:spTree>
    <p:extLst>
      <p:ext uri="{BB962C8B-B14F-4D97-AF65-F5344CB8AC3E}">
        <p14:creationId xmlns:p14="http://schemas.microsoft.com/office/powerpoint/2010/main" val="1208013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3888" y="1196752"/>
            <a:ext cx="3147015" cy="1569660"/>
          </a:xfrm>
          <a:prstGeom prst="rect">
            <a:avLst/>
          </a:prstGeom>
          <a:noFill/>
        </p:spPr>
        <p:txBody>
          <a:bodyPr wrap="none" rtlCol="0">
            <a:spAutoFit/>
          </a:bodyPr>
          <a:lstStyle/>
          <a:p>
            <a:r>
              <a:rPr lang="en-GB" sz="9600" dirty="0" smtClean="0"/>
              <a:t>14 x 3</a:t>
            </a:r>
            <a:endParaRPr lang="en-GB" sz="9600" dirty="0"/>
          </a:p>
        </p:txBody>
      </p:sp>
      <p:sp>
        <p:nvSpPr>
          <p:cNvPr id="5" name="Rounded Rectangle 4"/>
          <p:cNvSpPr/>
          <p:nvPr/>
        </p:nvSpPr>
        <p:spPr>
          <a:xfrm>
            <a:off x="2527156" y="3068960"/>
            <a:ext cx="4320480" cy="136815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tx1"/>
                </a:solidFill>
              </a:rPr>
              <a:t>Draw it</a:t>
            </a:r>
            <a:endParaRPr lang="en-GB" sz="6600" dirty="0">
              <a:solidFill>
                <a:schemeClr val="tx1"/>
              </a:solidFill>
            </a:endParaRPr>
          </a:p>
        </p:txBody>
      </p:sp>
      <p:sp>
        <p:nvSpPr>
          <p:cNvPr id="9" name="Rounded Rectangle 8"/>
          <p:cNvSpPr/>
          <p:nvPr/>
        </p:nvSpPr>
        <p:spPr>
          <a:xfrm>
            <a:off x="2527157" y="1198703"/>
            <a:ext cx="4320480" cy="156966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3200" dirty="0">
              <a:solidFill>
                <a:schemeClr val="tx1"/>
              </a:solidFill>
            </a:endParaRPr>
          </a:p>
        </p:txBody>
      </p:sp>
      <p:sp>
        <p:nvSpPr>
          <p:cNvPr id="12" name="TextBox 11"/>
          <p:cNvSpPr txBox="1"/>
          <p:nvPr/>
        </p:nvSpPr>
        <p:spPr>
          <a:xfrm>
            <a:off x="6446905" y="74506"/>
            <a:ext cx="2561342" cy="923330"/>
          </a:xfrm>
          <a:prstGeom prst="rect">
            <a:avLst/>
          </a:prstGeom>
          <a:noFill/>
          <a:ln>
            <a:solidFill>
              <a:srgbClr val="FF0000"/>
            </a:solidFill>
          </a:ln>
        </p:spPr>
        <p:txBody>
          <a:bodyPr wrap="none" rtlCol="0">
            <a:spAutoFit/>
          </a:bodyPr>
          <a:lstStyle/>
          <a:p>
            <a:r>
              <a:rPr lang="en-GB" dirty="0" smtClean="0"/>
              <a:t>Correct terminology</a:t>
            </a:r>
          </a:p>
          <a:p>
            <a:r>
              <a:rPr lang="en-GB" dirty="0" smtClean="0"/>
              <a:t>Structure</a:t>
            </a:r>
          </a:p>
          <a:p>
            <a:r>
              <a:rPr lang="en-GB" dirty="0" smtClean="0"/>
              <a:t>Concrete representations</a:t>
            </a:r>
            <a:endParaRPr lang="en-GB" dirty="0"/>
          </a:p>
        </p:txBody>
      </p:sp>
      <p:sp>
        <p:nvSpPr>
          <p:cNvPr id="7" name="Rounded Rectangle 6"/>
          <p:cNvSpPr/>
          <p:nvPr/>
        </p:nvSpPr>
        <p:spPr>
          <a:xfrm>
            <a:off x="2527156" y="4869160"/>
            <a:ext cx="4320480" cy="136815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tx1"/>
                </a:solidFill>
              </a:rPr>
              <a:t>Explain it</a:t>
            </a:r>
            <a:endParaRPr lang="en-GB" sz="6600" dirty="0">
              <a:solidFill>
                <a:schemeClr val="tx1"/>
              </a:solidFill>
            </a:endParaRPr>
          </a:p>
        </p:txBody>
      </p:sp>
      <p:sp>
        <p:nvSpPr>
          <p:cNvPr id="2" name="Footer Placeholder 1"/>
          <p:cNvSpPr>
            <a:spLocks noGrp="1"/>
          </p:cNvSpPr>
          <p:nvPr>
            <p:ph type="ftr" sz="quarter" idx="11"/>
          </p:nvPr>
        </p:nvSpPr>
        <p:spPr/>
        <p:txBody>
          <a:bodyPr/>
          <a:lstStyle/>
          <a:p>
            <a:r>
              <a:rPr lang="en-GB" smtClean="0"/>
              <a:t>K. Crozier Eynesbury Primary School</a:t>
            </a:r>
            <a:endParaRPr lang="en-GB"/>
          </a:p>
        </p:txBody>
      </p:sp>
    </p:spTree>
    <p:extLst>
      <p:ext uri="{BB962C8B-B14F-4D97-AF65-F5344CB8AC3E}">
        <p14:creationId xmlns:p14="http://schemas.microsoft.com/office/powerpoint/2010/main" val="297320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1203</Words>
  <Application>Microsoft Office PowerPoint</Application>
  <PresentationFormat>On-screen Show (4:3)</PresentationFormat>
  <Paragraphs>173</Paragraphs>
  <Slides>27</Slides>
  <Notes>11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Crozier</dc:creator>
  <cp:lastModifiedBy>Katie Crozier</cp:lastModifiedBy>
  <cp:revision>30</cp:revision>
  <cp:lastPrinted>2016-11-15T21:10:50Z</cp:lastPrinted>
  <dcterms:created xsi:type="dcterms:W3CDTF">2016-10-31T18:34:41Z</dcterms:created>
  <dcterms:modified xsi:type="dcterms:W3CDTF">2016-12-02T07:14:29Z</dcterms:modified>
</cp:coreProperties>
</file>